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arlow" charset="1" panose="00000500000000000000"/>
      <p:regular r:id="rId22"/>
    </p:embeddedFont>
    <p:embeddedFont>
      <p:font typeface="Barlow Semi-Bold" charset="1" panose="00000700000000000000"/>
      <p:regular r:id="rId23"/>
    </p:embeddedFont>
    <p:embeddedFont>
      <p:font typeface="Barlow Semi-Bold Italics" charset="1" panose="00000700000000000000"/>
      <p:regular r:id="rId24"/>
    </p:embeddedFont>
    <p:embeddedFont>
      <p:font typeface="Barlow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6456" r="-21545" b="-17777"/>
            </a:stretch>
          </a:blipFill>
        </p:spPr>
      </p:sp>
      <p:sp>
        <p:nvSpPr>
          <p:cNvPr name="TextBox 3" id="3"/>
          <p:cNvSpPr txBox="true"/>
          <p:nvPr/>
        </p:nvSpPr>
        <p:spPr>
          <a:xfrm rot="0">
            <a:off x="1028700" y="8006715"/>
            <a:ext cx="6363178" cy="1251585"/>
          </a:xfrm>
          <a:prstGeom prst="rect">
            <a:avLst/>
          </a:prstGeom>
        </p:spPr>
        <p:txBody>
          <a:bodyPr anchor="t" rtlCol="false" tIns="0" lIns="0" bIns="0" rIns="0">
            <a:spAutoFit/>
          </a:bodyPr>
          <a:lstStyle/>
          <a:p>
            <a:pPr algn="l">
              <a:lnSpc>
                <a:spcPts val="5040"/>
              </a:lnSpc>
            </a:pPr>
            <a:r>
              <a:rPr lang="en-US" sz="3600" spc="14">
                <a:solidFill>
                  <a:srgbClr val="FFFFFF"/>
                </a:solidFill>
                <a:latin typeface="Barlow"/>
                <a:ea typeface="Barlow"/>
                <a:cs typeface="Barlow"/>
                <a:sym typeface="Barlow"/>
              </a:rPr>
              <a:t>Presented by </a:t>
            </a:r>
          </a:p>
          <a:p>
            <a:pPr algn="l" marL="0" indent="0" lvl="0">
              <a:lnSpc>
                <a:spcPts val="5040"/>
              </a:lnSpc>
              <a:spcBef>
                <a:spcPct val="0"/>
              </a:spcBef>
            </a:pPr>
            <a:r>
              <a:rPr lang="en-US" sz="3600" spc="14">
                <a:solidFill>
                  <a:srgbClr val="FFFFFF"/>
                </a:solidFill>
                <a:latin typeface="Barlow"/>
                <a:ea typeface="Barlow"/>
                <a:cs typeface="Barlow"/>
                <a:sym typeface="Barlow"/>
              </a:rPr>
              <a:t>Sri Sai Deepika Nallamilli</a:t>
            </a:r>
          </a:p>
        </p:txBody>
      </p:sp>
      <p:sp>
        <p:nvSpPr>
          <p:cNvPr name="TextBox 4" id="4"/>
          <p:cNvSpPr txBox="true"/>
          <p:nvPr/>
        </p:nvSpPr>
        <p:spPr>
          <a:xfrm rot="0">
            <a:off x="1705658" y="1919045"/>
            <a:ext cx="15931238" cy="5029252"/>
          </a:xfrm>
          <a:prstGeom prst="rect">
            <a:avLst/>
          </a:prstGeom>
        </p:spPr>
        <p:txBody>
          <a:bodyPr anchor="t" rtlCol="false" tIns="0" lIns="0" bIns="0" rIns="0">
            <a:spAutoFit/>
          </a:bodyPr>
          <a:lstStyle/>
          <a:p>
            <a:pPr algn="just">
              <a:lnSpc>
                <a:spcPts val="11451"/>
              </a:lnSpc>
            </a:pPr>
            <a:r>
              <a:rPr lang="en-US" sz="8179" b="true">
                <a:solidFill>
                  <a:srgbClr val="FFFFFF"/>
                </a:solidFill>
                <a:latin typeface="Barlow Semi-Bold"/>
                <a:ea typeface="Barlow Semi-Bold"/>
                <a:cs typeface="Barlow Semi-Bold"/>
                <a:sym typeface="Barlow Semi-Bold"/>
              </a:rPr>
              <a:t>GlucoSense-AI Powered Diabetes Detection and Early Intervention</a:t>
            </a:r>
          </a:p>
          <a:p>
            <a:pPr algn="just">
              <a:lnSpc>
                <a:spcPts val="11451"/>
              </a:lnSpc>
            </a:pPr>
          </a:p>
          <a:p>
            <a:pPr algn="just" marL="0" indent="0" lvl="0">
              <a:lnSpc>
                <a:spcPts val="5342"/>
              </a:lnSpc>
              <a:spcBef>
                <a:spcPct val="0"/>
              </a:spcBef>
            </a:pPr>
            <a:r>
              <a:rPr lang="en-US" b="true" sz="3816">
                <a:solidFill>
                  <a:srgbClr val="FFFFFF"/>
                </a:solidFill>
                <a:latin typeface="Barlow Semi-Bold"/>
                <a:ea typeface="Barlow Semi-Bold"/>
                <a:cs typeface="Barlow Semi-Bold"/>
                <a:sym typeface="Barlow Semi-Bold"/>
              </a:rPr>
              <a:t>                                                                                                                                   Mentor- Ravi</a:t>
            </a:r>
          </a:p>
        </p:txBody>
      </p:sp>
      <p:sp>
        <p:nvSpPr>
          <p:cNvPr name="TextBox 5" id="5"/>
          <p:cNvSpPr txBox="true"/>
          <p:nvPr/>
        </p:nvSpPr>
        <p:spPr>
          <a:xfrm rot="0">
            <a:off x="304255" y="213415"/>
            <a:ext cx="9087217" cy="613410"/>
          </a:xfrm>
          <a:prstGeom prst="rect">
            <a:avLst/>
          </a:prstGeom>
        </p:spPr>
        <p:txBody>
          <a:bodyPr anchor="t" rtlCol="false" tIns="0" lIns="0" bIns="0" rIns="0">
            <a:spAutoFit/>
          </a:bodyPr>
          <a:lstStyle/>
          <a:p>
            <a:pPr algn="just" marL="0" indent="0" lvl="0">
              <a:lnSpc>
                <a:spcPts val="5040"/>
              </a:lnSpc>
              <a:spcBef>
                <a:spcPct val="0"/>
              </a:spcBef>
            </a:pPr>
            <a:r>
              <a:rPr lang="en-US" b="true" sz="3600" i="true">
                <a:solidFill>
                  <a:srgbClr val="FFFFFF"/>
                </a:solidFill>
                <a:latin typeface="Barlow Semi-Bold Italics"/>
                <a:ea typeface="Barlow Semi-Bold Italics"/>
                <a:cs typeface="Barlow Semi-Bold Italics"/>
                <a:sym typeface="Barlow Semi-Bold Italics"/>
              </a:rPr>
              <a:t>Infosys Springboard Internship 5.0 (Batch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4291942"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120891" y="-21415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2095500"/>
            <a:ext cx="8297798" cy="6978112"/>
          </a:xfrm>
          <a:custGeom>
            <a:avLst/>
            <a:gdLst/>
            <a:ahLst/>
            <a:cxnLst/>
            <a:rect r="r" b="b" t="t" l="l"/>
            <a:pathLst>
              <a:path h="6978112" w="8297798">
                <a:moveTo>
                  <a:pt x="0" y="0"/>
                </a:moveTo>
                <a:lnTo>
                  <a:pt x="8297798" y="0"/>
                </a:lnTo>
                <a:lnTo>
                  <a:pt x="8297798" y="6978112"/>
                </a:lnTo>
                <a:lnTo>
                  <a:pt x="0" y="6978112"/>
                </a:lnTo>
                <a:lnTo>
                  <a:pt x="0" y="0"/>
                </a:lnTo>
                <a:close/>
              </a:path>
            </a:pathLst>
          </a:custGeom>
          <a:blipFill>
            <a:blip r:embed="rId6"/>
            <a:stretch>
              <a:fillRect l="-3821" t="0" r="-3821" b="0"/>
            </a:stretch>
          </a:blipFill>
        </p:spPr>
      </p:sp>
      <p:sp>
        <p:nvSpPr>
          <p:cNvPr name="TextBox 6" id="6"/>
          <p:cNvSpPr txBox="true"/>
          <p:nvPr/>
        </p:nvSpPr>
        <p:spPr>
          <a:xfrm rot="0">
            <a:off x="504776" y="1028700"/>
            <a:ext cx="7574332" cy="1066800"/>
          </a:xfrm>
          <a:prstGeom prst="rect">
            <a:avLst/>
          </a:prstGeom>
        </p:spPr>
        <p:txBody>
          <a:bodyPr anchor="t" rtlCol="false" tIns="0" lIns="0" bIns="0" rIns="0">
            <a:spAutoFit/>
          </a:bodyPr>
          <a:lstStyle/>
          <a:p>
            <a:pPr algn="l" marL="0" indent="0" lvl="0">
              <a:lnSpc>
                <a:spcPts val="8460"/>
              </a:lnSpc>
              <a:spcBef>
                <a:spcPct val="0"/>
              </a:spcBef>
            </a:pPr>
            <a:r>
              <a:rPr lang="en-US" b="true" sz="7050">
                <a:solidFill>
                  <a:srgbClr val="FFFFFF"/>
                </a:solidFill>
                <a:latin typeface="Barlow Bold"/>
                <a:ea typeface="Barlow Bold"/>
                <a:cs typeface="Barlow Bold"/>
                <a:sym typeface="Barlow Bold"/>
              </a:rPr>
              <a:t>Feature Selection</a:t>
            </a:r>
          </a:p>
        </p:txBody>
      </p:sp>
      <p:sp>
        <p:nvSpPr>
          <p:cNvPr name="TextBox 7" id="7"/>
          <p:cNvSpPr txBox="true"/>
          <p:nvPr/>
        </p:nvSpPr>
        <p:spPr>
          <a:xfrm rot="0">
            <a:off x="341107" y="2650356"/>
            <a:ext cx="7738001" cy="6375391"/>
          </a:xfrm>
          <a:prstGeom prst="rect">
            <a:avLst/>
          </a:prstGeom>
        </p:spPr>
        <p:txBody>
          <a:bodyPr anchor="t" rtlCol="false" tIns="0" lIns="0" bIns="0" rIns="0">
            <a:spAutoFit/>
          </a:bodyPr>
          <a:lstStyle/>
          <a:p>
            <a:pPr algn="just">
              <a:lnSpc>
                <a:spcPts val="4670"/>
              </a:lnSpc>
            </a:pPr>
            <a:r>
              <a:rPr lang="en-US" sz="3113" spc="12">
                <a:solidFill>
                  <a:srgbClr val="FFFFFF"/>
                </a:solidFill>
                <a:latin typeface="Barlow"/>
                <a:ea typeface="Barlow"/>
                <a:cs typeface="Barlow"/>
                <a:sym typeface="Barlow"/>
              </a:rPr>
              <a:t>Feature selection is crucial in identifying the most relevant variables for building effective predictive models. In the context of diabetes prediction, it helps to focus on the most impactful symptoms and conditions.</a:t>
            </a:r>
          </a:p>
          <a:p>
            <a:pPr algn="just" marL="0" indent="0" lvl="0">
              <a:lnSpc>
                <a:spcPts val="4670"/>
              </a:lnSpc>
              <a:spcBef>
                <a:spcPct val="0"/>
              </a:spcBef>
            </a:pPr>
            <a:r>
              <a:rPr lang="en-US" sz="3113" spc="12">
                <a:solidFill>
                  <a:srgbClr val="FFFFFF"/>
                </a:solidFill>
                <a:latin typeface="Barlow"/>
                <a:ea typeface="Barlow"/>
                <a:cs typeface="Barlow"/>
                <a:sym typeface="Barlow"/>
              </a:rPr>
              <a:t>Selecting features with strong correlations can improve the accuracy of diabetes prediction models. Focusing on these key indicators helps streamline the model-building process and enhances predictive performance.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8386416" y="-469651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645873" y="682070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TextBox 5" id="5"/>
          <p:cNvSpPr txBox="true"/>
          <p:nvPr/>
        </p:nvSpPr>
        <p:spPr>
          <a:xfrm rot="0">
            <a:off x="779748" y="807548"/>
            <a:ext cx="12823511" cy="1057274"/>
          </a:xfrm>
          <a:prstGeom prst="rect">
            <a:avLst/>
          </a:prstGeom>
        </p:spPr>
        <p:txBody>
          <a:bodyPr anchor="t" rtlCol="false" tIns="0" lIns="0" bIns="0" rIns="0">
            <a:spAutoFit/>
          </a:bodyPr>
          <a:lstStyle/>
          <a:p>
            <a:pPr algn="l" marL="0" indent="0" lvl="0">
              <a:lnSpc>
                <a:spcPts val="7649"/>
              </a:lnSpc>
              <a:spcBef>
                <a:spcPct val="0"/>
              </a:spcBef>
            </a:pPr>
            <a:r>
              <a:rPr lang="en-US" b="true" sz="8499">
                <a:solidFill>
                  <a:srgbClr val="FFFFFF"/>
                </a:solidFill>
                <a:latin typeface="Barlow Bold"/>
                <a:ea typeface="Barlow Bold"/>
                <a:cs typeface="Barlow Bold"/>
                <a:sym typeface="Barlow Bold"/>
              </a:rPr>
              <a:t>Dimensionality Reduction</a:t>
            </a:r>
          </a:p>
        </p:txBody>
      </p:sp>
      <p:sp>
        <p:nvSpPr>
          <p:cNvPr name="TextBox 6" id="6"/>
          <p:cNvSpPr txBox="true"/>
          <p:nvPr/>
        </p:nvSpPr>
        <p:spPr>
          <a:xfrm rot="0">
            <a:off x="1028700" y="2450653"/>
            <a:ext cx="15803294" cy="5328543"/>
          </a:xfrm>
          <a:prstGeom prst="rect">
            <a:avLst/>
          </a:prstGeom>
        </p:spPr>
        <p:txBody>
          <a:bodyPr anchor="t" rtlCol="false" tIns="0" lIns="0" bIns="0" rIns="0">
            <a:spAutoFit/>
          </a:bodyPr>
          <a:lstStyle/>
          <a:p>
            <a:pPr algn="just">
              <a:lnSpc>
                <a:spcPts val="4232"/>
              </a:lnSpc>
            </a:pPr>
            <a:r>
              <a:rPr lang="en-US" sz="3023" spc="12">
                <a:solidFill>
                  <a:srgbClr val="FFFFFF"/>
                </a:solidFill>
                <a:latin typeface="Barlow"/>
                <a:ea typeface="Barlow"/>
                <a:cs typeface="Barlow"/>
                <a:sym typeface="Barlow"/>
              </a:rPr>
              <a:t>Dimensionality reduction is a crucial technique in data science and machine learning, aiming to reduce the number of input variables in a dataset. This process helps in simplifying models, reducing computation time, and eliminating noise, while preserving essential data patterns and structures.</a:t>
            </a:r>
          </a:p>
          <a:p>
            <a:pPr algn="just">
              <a:lnSpc>
                <a:spcPts val="4232"/>
              </a:lnSpc>
            </a:pPr>
            <a:r>
              <a:rPr lang="en-US" sz="3023" spc="12">
                <a:solidFill>
                  <a:srgbClr val="FFFFFF"/>
                </a:solidFill>
                <a:latin typeface="Barlow"/>
                <a:ea typeface="Barlow"/>
                <a:cs typeface="Barlow"/>
                <a:sym typeface="Barlow"/>
              </a:rPr>
              <a:t>Principal Component Analysis (PCA)</a:t>
            </a:r>
          </a:p>
          <a:p>
            <a:pPr algn="just" marL="652751" indent="-326375" lvl="1">
              <a:lnSpc>
                <a:spcPts val="4232"/>
              </a:lnSpc>
              <a:buFont typeface="Arial"/>
              <a:buChar char="•"/>
            </a:pPr>
            <a:r>
              <a:rPr lang="en-US" sz="3023" spc="12">
                <a:solidFill>
                  <a:srgbClr val="FFFFFF"/>
                </a:solidFill>
                <a:latin typeface="Barlow"/>
                <a:ea typeface="Barlow"/>
                <a:cs typeface="Barlow"/>
                <a:sym typeface="Barlow"/>
              </a:rPr>
              <a:t>PCA transforms the data into a new coordinate system, where the greatest variances of the data lie on the first few dimensions called principal components.</a:t>
            </a:r>
          </a:p>
          <a:p>
            <a:pPr algn="just" marL="652751" indent="-326375" lvl="1">
              <a:lnSpc>
                <a:spcPts val="4232"/>
              </a:lnSpc>
              <a:buFont typeface="Arial"/>
              <a:buChar char="•"/>
            </a:pPr>
            <a:r>
              <a:rPr lang="en-US" sz="3023" spc="12">
                <a:solidFill>
                  <a:srgbClr val="FFFFFF"/>
                </a:solidFill>
                <a:latin typeface="Barlow"/>
                <a:ea typeface="Barlow"/>
                <a:cs typeface="Barlow"/>
                <a:sym typeface="Barlow"/>
              </a:rPr>
              <a:t>It's widely used for its simplicity and effectiveness in reducing dimensionality while preserving variance.</a:t>
            </a:r>
          </a:p>
          <a:p>
            <a:pPr algn="just" marL="0" indent="0" lvl="0">
              <a:lnSpc>
                <a:spcPts val="423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12857145" y="3606250"/>
            <a:ext cx="8414098" cy="10313501"/>
          </a:xfrm>
          <a:custGeom>
            <a:avLst/>
            <a:gdLst/>
            <a:ahLst/>
            <a:cxnLst/>
            <a:rect r="r" b="b" t="t" l="l"/>
            <a:pathLst>
              <a:path h="10313501" w="8414098">
                <a:moveTo>
                  <a:pt x="0" y="0"/>
                </a:moveTo>
                <a:lnTo>
                  <a:pt x="8414098" y="0"/>
                </a:lnTo>
                <a:lnTo>
                  <a:pt x="8414098" y="10313500"/>
                </a:lnTo>
                <a:lnTo>
                  <a:pt x="0" y="10313500"/>
                </a:lnTo>
                <a:lnTo>
                  <a:pt x="0" y="0"/>
                </a:lnTo>
                <a:close/>
              </a:path>
            </a:pathLst>
          </a:custGeom>
          <a:blipFill>
            <a:blip r:embed="rId3"/>
            <a:stretch>
              <a:fillRect l="0" t="0" r="0" b="0"/>
            </a:stretch>
          </a:blipFill>
        </p:spPr>
      </p:sp>
      <p:sp>
        <p:nvSpPr>
          <p:cNvPr name="Freeform 4" id="4"/>
          <p:cNvSpPr/>
          <p:nvPr/>
        </p:nvSpPr>
        <p:spPr>
          <a:xfrm flipH="false" flipV="false" rot="0">
            <a:off x="-2921785" y="-4038419"/>
            <a:ext cx="7217879" cy="8847246"/>
          </a:xfrm>
          <a:custGeom>
            <a:avLst/>
            <a:gdLst/>
            <a:ahLst/>
            <a:cxnLst/>
            <a:rect r="r" b="b" t="t" l="l"/>
            <a:pathLst>
              <a:path h="8847246" w="7217879">
                <a:moveTo>
                  <a:pt x="0" y="0"/>
                </a:moveTo>
                <a:lnTo>
                  <a:pt x="7217878" y="0"/>
                </a:lnTo>
                <a:lnTo>
                  <a:pt x="7217878" y="8847247"/>
                </a:lnTo>
                <a:lnTo>
                  <a:pt x="0" y="8847247"/>
                </a:lnTo>
                <a:lnTo>
                  <a:pt x="0" y="0"/>
                </a:lnTo>
                <a:close/>
              </a:path>
            </a:pathLst>
          </a:custGeom>
          <a:blipFill>
            <a:blip r:embed="rId3"/>
            <a:stretch>
              <a:fillRect l="0" t="0" r="0" b="0"/>
            </a:stretch>
          </a:blipFill>
        </p:spPr>
      </p:sp>
      <p:sp>
        <p:nvSpPr>
          <p:cNvPr name="TextBox 5" id="5"/>
          <p:cNvSpPr txBox="true"/>
          <p:nvPr/>
        </p:nvSpPr>
        <p:spPr>
          <a:xfrm rot="0">
            <a:off x="469820" y="240316"/>
            <a:ext cx="10498813" cy="990452"/>
          </a:xfrm>
          <a:prstGeom prst="rect">
            <a:avLst/>
          </a:prstGeom>
        </p:spPr>
        <p:txBody>
          <a:bodyPr anchor="t" rtlCol="false" tIns="0" lIns="0" bIns="0" rIns="0">
            <a:spAutoFit/>
          </a:bodyPr>
          <a:lstStyle/>
          <a:p>
            <a:pPr algn="l" marL="0" indent="0" lvl="0">
              <a:lnSpc>
                <a:spcPts val="7878"/>
              </a:lnSpc>
            </a:pPr>
            <a:r>
              <a:rPr lang="en-US" b="true" sz="6565">
                <a:solidFill>
                  <a:srgbClr val="FFFFFF"/>
                </a:solidFill>
                <a:latin typeface="Barlow Bold"/>
                <a:ea typeface="Barlow Bold"/>
                <a:cs typeface="Barlow Bold"/>
                <a:sym typeface="Barlow Bold"/>
              </a:rPr>
              <a:t>Classification models</a:t>
            </a:r>
          </a:p>
        </p:txBody>
      </p:sp>
      <p:sp>
        <p:nvSpPr>
          <p:cNvPr name="TextBox 6" id="6"/>
          <p:cNvSpPr txBox="true"/>
          <p:nvPr/>
        </p:nvSpPr>
        <p:spPr>
          <a:xfrm rot="0">
            <a:off x="300728" y="1173618"/>
            <a:ext cx="17686543" cy="11395411"/>
          </a:xfrm>
          <a:prstGeom prst="rect">
            <a:avLst/>
          </a:prstGeom>
        </p:spPr>
        <p:txBody>
          <a:bodyPr anchor="t" rtlCol="false" tIns="0" lIns="0" bIns="0" rIns="0">
            <a:spAutoFit/>
          </a:bodyPr>
          <a:lstStyle/>
          <a:p>
            <a:pPr algn="just">
              <a:lnSpc>
                <a:spcPts val="3761"/>
              </a:lnSpc>
            </a:pPr>
            <a:r>
              <a:rPr lang="en-US" sz="2686" spc="10">
                <a:solidFill>
                  <a:srgbClr val="FFFFFF"/>
                </a:solidFill>
                <a:latin typeface="Barlow"/>
                <a:ea typeface="Barlow"/>
                <a:cs typeface="Barlow"/>
                <a:sym typeface="Barlow"/>
              </a:rPr>
              <a:t>Model classification refers to the process of categorizing data points into distinct classes or categories using machine learning algorithms. It's a fundamental task in supervised learning, where the goal is to learn from labeled data and make predictions on unseen data.</a:t>
            </a:r>
          </a:p>
          <a:p>
            <a:pPr algn="just">
              <a:lnSpc>
                <a:spcPts val="3761"/>
              </a:lnSpc>
            </a:pPr>
            <a:r>
              <a:rPr lang="en-US" sz="2686" spc="10">
                <a:solidFill>
                  <a:srgbClr val="FFFFFF"/>
                </a:solidFill>
                <a:latin typeface="Barlow"/>
                <a:ea typeface="Barlow"/>
                <a:cs typeface="Barlow"/>
                <a:sym typeface="Barlow"/>
              </a:rPr>
              <a:t>Logistic Regression</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Description: A linear model for binary classification that estimates the probability of a class.</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Use Cases: Binary tasks like email filtering.</a:t>
            </a:r>
          </a:p>
          <a:p>
            <a:pPr algn="just">
              <a:lnSpc>
                <a:spcPts val="3761"/>
              </a:lnSpc>
            </a:pPr>
            <a:r>
              <a:rPr lang="en-US" sz="2686" spc="10">
                <a:solidFill>
                  <a:srgbClr val="FFFFFF"/>
                </a:solidFill>
                <a:latin typeface="Barlow"/>
                <a:ea typeface="Barlow"/>
                <a:cs typeface="Barlow"/>
                <a:sym typeface="Barlow"/>
              </a:rPr>
              <a:t>Random Forest</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Description: An ensemble method using multiple decision trees for improved accuracy.</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Use Cases: Tasks with complex data patterns.</a:t>
            </a:r>
          </a:p>
          <a:p>
            <a:pPr algn="just">
              <a:lnSpc>
                <a:spcPts val="3761"/>
              </a:lnSpc>
            </a:pPr>
            <a:r>
              <a:rPr lang="en-US" sz="2686" spc="10">
                <a:solidFill>
                  <a:srgbClr val="FFFFFF"/>
                </a:solidFill>
                <a:latin typeface="Barlow"/>
                <a:ea typeface="Barlow"/>
                <a:cs typeface="Barlow"/>
                <a:sym typeface="Barlow"/>
              </a:rPr>
              <a:t>Support Vector Machine (SVM)</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Description: Finds the optimal hyperplane that separates classes in the feature space.</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Use Cases: High-dimensional spaces and small datasets.</a:t>
            </a:r>
          </a:p>
          <a:p>
            <a:pPr algn="just">
              <a:lnSpc>
                <a:spcPts val="3761"/>
              </a:lnSpc>
            </a:pPr>
            <a:r>
              <a:rPr lang="en-US" sz="2686" spc="10">
                <a:solidFill>
                  <a:srgbClr val="FFFFFF"/>
                </a:solidFill>
                <a:latin typeface="Barlow"/>
                <a:ea typeface="Barlow"/>
                <a:cs typeface="Barlow"/>
                <a:sym typeface="Barlow"/>
              </a:rPr>
              <a:t>K-Nearest Neighbors (KNN)</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Description: Classifies based on the majority label of the nearest neighbors.</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Use Cases: Simple and intuitive tasks with smaller datasets.</a:t>
            </a:r>
          </a:p>
          <a:p>
            <a:pPr algn="just">
              <a:lnSpc>
                <a:spcPts val="3761"/>
              </a:lnSpc>
            </a:pPr>
            <a:r>
              <a:rPr lang="en-US" sz="2686" spc="10">
                <a:solidFill>
                  <a:srgbClr val="FFFFFF"/>
                </a:solidFill>
                <a:latin typeface="Barlow"/>
                <a:ea typeface="Barlow"/>
                <a:cs typeface="Barlow"/>
                <a:sym typeface="Barlow"/>
              </a:rPr>
              <a:t>Chi-Square Test</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Description: A statistical test to determine if there is a significant association between categorical variables.</a:t>
            </a:r>
          </a:p>
          <a:p>
            <a:pPr algn="just" marL="580074" indent="-290037" lvl="1">
              <a:lnSpc>
                <a:spcPts val="3761"/>
              </a:lnSpc>
              <a:buFont typeface="Arial"/>
              <a:buChar char="•"/>
            </a:pPr>
            <a:r>
              <a:rPr lang="en-US" sz="2686" spc="10">
                <a:solidFill>
                  <a:srgbClr val="FFFFFF"/>
                </a:solidFill>
                <a:latin typeface="Barlow"/>
                <a:ea typeface="Barlow"/>
                <a:cs typeface="Barlow"/>
                <a:sym typeface="Barlow"/>
              </a:rPr>
              <a:t>Use Cases: Feature selection by testing the independence of variables in the classification task.</a:t>
            </a:r>
          </a:p>
          <a:p>
            <a:pPr algn="just">
              <a:lnSpc>
                <a:spcPts val="3761"/>
              </a:lnSpc>
            </a:pPr>
          </a:p>
          <a:p>
            <a:pPr algn="just">
              <a:lnSpc>
                <a:spcPts val="3761"/>
              </a:lnSpc>
            </a:pPr>
          </a:p>
          <a:p>
            <a:pPr algn="just">
              <a:lnSpc>
                <a:spcPts val="3761"/>
              </a:lnSpc>
            </a:pPr>
          </a:p>
          <a:p>
            <a:pPr algn="just">
              <a:lnSpc>
                <a:spcPts val="3761"/>
              </a:lnSpc>
            </a:pPr>
          </a:p>
          <a:p>
            <a:pPr algn="just">
              <a:lnSpc>
                <a:spcPts val="3761"/>
              </a:lnSpc>
            </a:pPr>
          </a:p>
          <a:p>
            <a:pPr algn="just" marL="0" indent="0" lvl="0">
              <a:lnSpc>
                <a:spcPts val="3761"/>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2987295" y="-2031285"/>
            <a:ext cx="7034386" cy="8229600"/>
          </a:xfrm>
          <a:custGeom>
            <a:avLst/>
            <a:gdLst/>
            <a:ahLst/>
            <a:cxnLst/>
            <a:rect r="r" b="b" t="t" l="l"/>
            <a:pathLst>
              <a:path h="8229600" w="7034386">
                <a:moveTo>
                  <a:pt x="0" y="0"/>
                </a:moveTo>
                <a:lnTo>
                  <a:pt x="7034387" y="0"/>
                </a:lnTo>
                <a:lnTo>
                  <a:pt x="703438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7086600" y="7158955"/>
            <a:ext cx="8785068" cy="8785068"/>
          </a:xfrm>
          <a:custGeom>
            <a:avLst/>
            <a:gdLst/>
            <a:ahLst/>
            <a:cxnLst/>
            <a:rect r="r" b="b" t="t" l="l"/>
            <a:pathLst>
              <a:path h="8785068" w="8785068">
                <a:moveTo>
                  <a:pt x="0" y="0"/>
                </a:moveTo>
                <a:lnTo>
                  <a:pt x="8785068" y="0"/>
                </a:lnTo>
                <a:lnTo>
                  <a:pt x="8785068" y="8785069"/>
                </a:lnTo>
                <a:lnTo>
                  <a:pt x="0" y="8785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9898" y="1019175"/>
            <a:ext cx="16230600" cy="981075"/>
          </a:xfrm>
          <a:prstGeom prst="rect">
            <a:avLst/>
          </a:prstGeom>
        </p:spPr>
        <p:txBody>
          <a:bodyPr anchor="t" rtlCol="false" tIns="0" lIns="0" bIns="0" rIns="0">
            <a:spAutoFit/>
          </a:bodyPr>
          <a:lstStyle/>
          <a:p>
            <a:pPr algn="l" marL="0" indent="0" lvl="0">
              <a:lnSpc>
                <a:spcPts val="7679"/>
              </a:lnSpc>
            </a:pPr>
            <a:r>
              <a:rPr lang="en-US" b="true" sz="6399">
                <a:solidFill>
                  <a:srgbClr val="FFFFFF"/>
                </a:solidFill>
                <a:latin typeface="Barlow Bold"/>
                <a:ea typeface="Barlow Bold"/>
                <a:cs typeface="Barlow Bold"/>
                <a:sym typeface="Barlow Bold"/>
              </a:rPr>
              <a:t>Hyperparameter Tuning</a:t>
            </a:r>
          </a:p>
        </p:txBody>
      </p:sp>
      <p:sp>
        <p:nvSpPr>
          <p:cNvPr name="TextBox 6" id="6"/>
          <p:cNvSpPr txBox="true"/>
          <p:nvPr/>
        </p:nvSpPr>
        <p:spPr>
          <a:xfrm rot="0">
            <a:off x="529898" y="2453912"/>
            <a:ext cx="16438245" cy="4814442"/>
          </a:xfrm>
          <a:prstGeom prst="rect">
            <a:avLst/>
          </a:prstGeom>
        </p:spPr>
        <p:txBody>
          <a:bodyPr anchor="t" rtlCol="false" tIns="0" lIns="0" bIns="0" rIns="0">
            <a:spAutoFit/>
          </a:bodyPr>
          <a:lstStyle/>
          <a:p>
            <a:pPr algn="l">
              <a:lnSpc>
                <a:spcPts val="4276"/>
              </a:lnSpc>
            </a:pPr>
            <a:r>
              <a:rPr lang="en-US" sz="3054">
                <a:solidFill>
                  <a:srgbClr val="FFFFFF"/>
                </a:solidFill>
                <a:latin typeface="Barlow"/>
                <a:ea typeface="Barlow"/>
                <a:cs typeface="Barlow"/>
                <a:sym typeface="Barlow"/>
              </a:rPr>
              <a:t>Hyperparameter tuning is the process of optimizing the hyperparameters of a machine learning model to improve its performance. Unlike model parameters, which are learned during training, hyperparameters are set prior to the training process and play a crucial role in how the model learns from the data.</a:t>
            </a:r>
          </a:p>
          <a:p>
            <a:pPr algn="l" marL="659573" indent="-329787" lvl="1">
              <a:lnSpc>
                <a:spcPts val="4276"/>
              </a:lnSpc>
              <a:buFont typeface="Arial"/>
              <a:buChar char="•"/>
            </a:pPr>
            <a:r>
              <a:rPr lang="en-US" sz="3054">
                <a:solidFill>
                  <a:srgbClr val="FFFFFF"/>
                </a:solidFill>
                <a:latin typeface="Barlow"/>
                <a:ea typeface="Barlow"/>
                <a:cs typeface="Barlow"/>
                <a:sym typeface="Barlow"/>
              </a:rPr>
              <a:t>Evaluation Metrics: Common metrics include accuracy, precision, recall, F1 score,used to assess the performance of models with different hyperparameters.</a:t>
            </a:r>
          </a:p>
          <a:p>
            <a:pPr algn="l" marL="659573" indent="-329787" lvl="1">
              <a:lnSpc>
                <a:spcPts val="4276"/>
              </a:lnSpc>
              <a:buFont typeface="Arial"/>
              <a:buChar char="•"/>
            </a:pPr>
            <a:r>
              <a:rPr lang="en-US" sz="3054">
                <a:solidFill>
                  <a:srgbClr val="FFFFFF"/>
                </a:solidFill>
                <a:latin typeface="Barlow"/>
                <a:ea typeface="Barlow"/>
                <a:cs typeface="Barlow"/>
                <a:sym typeface="Barlow"/>
              </a:rPr>
              <a:t>Cross-Validation: Ensures the robustness and generalizability of the model by evaluating it on multiple subsets of the data.</a:t>
            </a:r>
          </a:p>
          <a:p>
            <a:pPr algn="l" marL="0" indent="0" lvl="0">
              <a:lnSpc>
                <a:spcPts val="427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2987295" y="-2031285"/>
            <a:ext cx="7034386" cy="8229600"/>
          </a:xfrm>
          <a:custGeom>
            <a:avLst/>
            <a:gdLst/>
            <a:ahLst/>
            <a:cxnLst/>
            <a:rect r="r" b="b" t="t" l="l"/>
            <a:pathLst>
              <a:path h="8229600" w="7034386">
                <a:moveTo>
                  <a:pt x="0" y="0"/>
                </a:moveTo>
                <a:lnTo>
                  <a:pt x="7034387" y="0"/>
                </a:lnTo>
                <a:lnTo>
                  <a:pt x="703438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7086600" y="7158955"/>
            <a:ext cx="8785068" cy="8785068"/>
          </a:xfrm>
          <a:custGeom>
            <a:avLst/>
            <a:gdLst/>
            <a:ahLst/>
            <a:cxnLst/>
            <a:rect r="r" b="b" t="t" l="l"/>
            <a:pathLst>
              <a:path h="8785068" w="8785068">
                <a:moveTo>
                  <a:pt x="0" y="0"/>
                </a:moveTo>
                <a:lnTo>
                  <a:pt x="8785068" y="0"/>
                </a:lnTo>
                <a:lnTo>
                  <a:pt x="8785068" y="8785069"/>
                </a:lnTo>
                <a:lnTo>
                  <a:pt x="0" y="8785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9898" y="533400"/>
            <a:ext cx="16230600" cy="981075"/>
          </a:xfrm>
          <a:prstGeom prst="rect">
            <a:avLst/>
          </a:prstGeom>
        </p:spPr>
        <p:txBody>
          <a:bodyPr anchor="t" rtlCol="false" tIns="0" lIns="0" bIns="0" rIns="0">
            <a:spAutoFit/>
          </a:bodyPr>
          <a:lstStyle/>
          <a:p>
            <a:pPr algn="l" marL="0" indent="0" lvl="0">
              <a:lnSpc>
                <a:spcPts val="7679"/>
              </a:lnSpc>
            </a:pPr>
            <a:r>
              <a:rPr lang="en-US" b="true" sz="6399">
                <a:solidFill>
                  <a:srgbClr val="FFFFFF"/>
                </a:solidFill>
                <a:latin typeface="Barlow Bold"/>
                <a:ea typeface="Barlow Bold"/>
                <a:cs typeface="Barlow Bold"/>
                <a:sym typeface="Barlow Bold"/>
              </a:rPr>
              <a:t>Model Selection</a:t>
            </a:r>
          </a:p>
        </p:txBody>
      </p:sp>
      <p:sp>
        <p:nvSpPr>
          <p:cNvPr name="TextBox 6" id="6"/>
          <p:cNvSpPr txBox="true"/>
          <p:nvPr/>
        </p:nvSpPr>
        <p:spPr>
          <a:xfrm rot="0">
            <a:off x="1028700" y="1751387"/>
            <a:ext cx="16585534" cy="7990116"/>
          </a:xfrm>
          <a:prstGeom prst="rect">
            <a:avLst/>
          </a:prstGeom>
        </p:spPr>
        <p:txBody>
          <a:bodyPr anchor="t" rtlCol="false" tIns="0" lIns="0" bIns="0" rIns="0">
            <a:spAutoFit/>
          </a:bodyPr>
          <a:lstStyle/>
          <a:p>
            <a:pPr algn="l">
              <a:lnSpc>
                <a:spcPts val="3983"/>
              </a:lnSpc>
            </a:pPr>
            <a:r>
              <a:rPr lang="en-US" sz="2845">
                <a:solidFill>
                  <a:srgbClr val="FFFFFF"/>
                </a:solidFill>
                <a:latin typeface="Barlow"/>
                <a:ea typeface="Barlow"/>
                <a:cs typeface="Barlow"/>
                <a:sym typeface="Barlow"/>
              </a:rPr>
              <a:t>Random Forest excels in accuracy, stability, and interpretability, making it the optimal choice for diabetes prediction in healthcare applications.</a:t>
            </a:r>
          </a:p>
          <a:p>
            <a:pPr algn="l" marL="614289" indent="-307145" lvl="1">
              <a:lnSpc>
                <a:spcPts val="3983"/>
              </a:lnSpc>
              <a:buFont typeface="Arial"/>
              <a:buChar char="•"/>
            </a:pPr>
            <a:r>
              <a:rPr lang="en-US" sz="2845">
                <a:solidFill>
                  <a:srgbClr val="FFFFFF"/>
                </a:solidFill>
                <a:latin typeface="Barlow"/>
                <a:ea typeface="Barlow"/>
                <a:cs typeface="Barlow"/>
                <a:sym typeface="Barlow"/>
              </a:rPr>
              <a:t>Accuracy: 97.12%</a:t>
            </a:r>
          </a:p>
          <a:p>
            <a:pPr algn="l" marL="614289" indent="-307145" lvl="1">
              <a:lnSpc>
                <a:spcPts val="3983"/>
              </a:lnSpc>
              <a:buFont typeface="Arial"/>
              <a:buChar char="•"/>
            </a:pPr>
            <a:r>
              <a:rPr lang="en-US" sz="2845">
                <a:solidFill>
                  <a:srgbClr val="FFFFFF"/>
                </a:solidFill>
                <a:latin typeface="Barlow"/>
                <a:ea typeface="Barlow"/>
                <a:cs typeface="Barlow"/>
                <a:sym typeface="Barlow"/>
              </a:rPr>
              <a:t>Outperforms other models, crucial for reliable diagnosis in healthcare.</a:t>
            </a:r>
          </a:p>
          <a:p>
            <a:pPr algn="l" marL="614289" indent="-307145" lvl="1">
              <a:lnSpc>
                <a:spcPts val="3983"/>
              </a:lnSpc>
              <a:buFont typeface="Arial"/>
              <a:buChar char="•"/>
            </a:pPr>
            <a:r>
              <a:rPr lang="en-US" sz="2845">
                <a:solidFill>
                  <a:srgbClr val="FFFFFF"/>
                </a:solidFill>
                <a:latin typeface="Barlow"/>
                <a:ea typeface="Barlow"/>
                <a:cs typeface="Barlow"/>
                <a:sym typeface="Barlow"/>
              </a:rPr>
              <a:t>Stability:</a:t>
            </a:r>
          </a:p>
          <a:p>
            <a:pPr algn="l" marL="614289" indent="-307145" lvl="1">
              <a:lnSpc>
                <a:spcPts val="3983"/>
              </a:lnSpc>
              <a:buFont typeface="Arial"/>
              <a:buChar char="•"/>
            </a:pPr>
            <a:r>
              <a:rPr lang="en-US" sz="2845">
                <a:solidFill>
                  <a:srgbClr val="FFFFFF"/>
                </a:solidFill>
                <a:latin typeface="Barlow"/>
                <a:ea typeface="Barlow"/>
                <a:cs typeface="Barlow"/>
                <a:sym typeface="Barlow"/>
              </a:rPr>
              <a:t>Low standard deviation (0.0163), ensuring consistent performance across data splits.</a:t>
            </a:r>
          </a:p>
          <a:p>
            <a:pPr algn="l" marL="614289" indent="-307145" lvl="1">
              <a:lnSpc>
                <a:spcPts val="3983"/>
              </a:lnSpc>
              <a:buFont typeface="Arial"/>
              <a:buChar char="•"/>
            </a:pPr>
            <a:r>
              <a:rPr lang="en-US" sz="2845">
                <a:solidFill>
                  <a:srgbClr val="FFFFFF"/>
                </a:solidFill>
                <a:latin typeface="Barlow"/>
                <a:ea typeface="Barlow"/>
                <a:cs typeface="Barlow"/>
                <a:sym typeface="Barlow"/>
              </a:rPr>
              <a:t>Cross-Validation:</a:t>
            </a:r>
          </a:p>
          <a:p>
            <a:pPr algn="l" marL="614289" indent="-307145" lvl="1">
              <a:lnSpc>
                <a:spcPts val="3983"/>
              </a:lnSpc>
              <a:buFont typeface="Arial"/>
              <a:buChar char="•"/>
            </a:pPr>
            <a:r>
              <a:rPr lang="en-US" sz="2845">
                <a:solidFill>
                  <a:srgbClr val="FFFFFF"/>
                </a:solidFill>
                <a:latin typeface="Barlow"/>
                <a:ea typeface="Barlow"/>
                <a:cs typeface="Barlow"/>
                <a:sym typeface="Barlow"/>
              </a:rPr>
              <a:t>Maintains high accuracy (97.12%) in cross-validation, reducing overfitting.</a:t>
            </a:r>
          </a:p>
          <a:p>
            <a:pPr algn="l" marL="614289" indent="-307145" lvl="1">
              <a:lnSpc>
                <a:spcPts val="3983"/>
              </a:lnSpc>
              <a:buFont typeface="Arial"/>
              <a:buChar char="•"/>
            </a:pPr>
            <a:r>
              <a:rPr lang="en-US" sz="2845">
                <a:solidFill>
                  <a:srgbClr val="FFFFFF"/>
                </a:solidFill>
                <a:latin typeface="Barlow"/>
                <a:ea typeface="Barlow"/>
                <a:cs typeface="Barlow"/>
                <a:sym typeface="Barlow"/>
              </a:rPr>
              <a:t>Feature Importance:</a:t>
            </a:r>
          </a:p>
          <a:p>
            <a:pPr algn="l" marL="614289" indent="-307145" lvl="1">
              <a:lnSpc>
                <a:spcPts val="3983"/>
              </a:lnSpc>
              <a:buFont typeface="Arial"/>
              <a:buChar char="•"/>
            </a:pPr>
            <a:r>
              <a:rPr lang="en-US" sz="2845">
                <a:solidFill>
                  <a:srgbClr val="FFFFFF"/>
                </a:solidFill>
                <a:latin typeface="Barlow"/>
                <a:ea typeface="Barlow"/>
                <a:cs typeface="Barlow"/>
                <a:sym typeface="Barlow"/>
              </a:rPr>
              <a:t>Identifies key factors (e.g., polyuria, weight loss) critical for healthcare decisions.</a:t>
            </a:r>
          </a:p>
          <a:p>
            <a:pPr algn="l" marL="614289" indent="-307145" lvl="1">
              <a:lnSpc>
                <a:spcPts val="3983"/>
              </a:lnSpc>
              <a:buFont typeface="Arial"/>
              <a:buChar char="•"/>
            </a:pPr>
            <a:r>
              <a:rPr lang="en-US" sz="2845">
                <a:solidFill>
                  <a:srgbClr val="FFFFFF"/>
                </a:solidFill>
                <a:latin typeface="Barlow"/>
                <a:ea typeface="Barlow"/>
                <a:cs typeface="Barlow"/>
                <a:sym typeface="Barlow"/>
              </a:rPr>
              <a:t>Ensemble Advantage:</a:t>
            </a:r>
          </a:p>
          <a:p>
            <a:pPr algn="l" marL="614289" indent="-307145" lvl="1">
              <a:lnSpc>
                <a:spcPts val="3983"/>
              </a:lnSpc>
              <a:buFont typeface="Arial"/>
              <a:buChar char="•"/>
            </a:pPr>
            <a:r>
              <a:rPr lang="en-US" sz="2845">
                <a:solidFill>
                  <a:srgbClr val="FFFFFF"/>
                </a:solidFill>
                <a:latin typeface="Barlow"/>
                <a:ea typeface="Barlow"/>
                <a:cs typeface="Barlow"/>
                <a:sym typeface="Barlow"/>
              </a:rPr>
              <a:t>Combines multiple decision trees, reducing overfitting and improving prediction stability.</a:t>
            </a:r>
          </a:p>
          <a:p>
            <a:pPr algn="l" marL="614289" indent="-307145" lvl="1">
              <a:lnSpc>
                <a:spcPts val="3983"/>
              </a:lnSpc>
              <a:buFont typeface="Arial"/>
              <a:buChar char="•"/>
            </a:pPr>
            <a:r>
              <a:rPr lang="en-US" sz="2845">
                <a:solidFill>
                  <a:srgbClr val="FFFFFF"/>
                </a:solidFill>
                <a:latin typeface="Barlow"/>
                <a:ea typeface="Barlow"/>
                <a:cs typeface="Barlow"/>
                <a:sym typeface="Barlow"/>
              </a:rPr>
              <a:t>Training Time:</a:t>
            </a:r>
          </a:p>
          <a:p>
            <a:pPr algn="l" marL="614289" indent="-307145" lvl="1">
              <a:lnSpc>
                <a:spcPts val="3983"/>
              </a:lnSpc>
              <a:buFont typeface="Arial"/>
              <a:buChar char="•"/>
            </a:pPr>
            <a:r>
              <a:rPr lang="en-US" sz="2845">
                <a:solidFill>
                  <a:srgbClr val="FFFFFF"/>
                </a:solidFill>
                <a:latin typeface="Barlow"/>
                <a:ea typeface="Barlow"/>
                <a:cs typeface="Barlow"/>
                <a:sym typeface="Barlow"/>
              </a:rPr>
              <a:t>0.2565 seconds, acceptable trade-off for high accuracy and reliability.</a:t>
            </a:r>
          </a:p>
          <a:p>
            <a:pPr algn="l">
              <a:lnSpc>
                <a:spcPts val="3983"/>
              </a:lnSpc>
            </a:pPr>
          </a:p>
          <a:p>
            <a:pPr algn="l" marL="0" indent="0" lvl="0">
              <a:lnSpc>
                <a:spcPts val="398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4291942"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120891" y="-21415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63070" y="1028700"/>
            <a:ext cx="6149591" cy="1066800"/>
          </a:xfrm>
          <a:prstGeom prst="rect">
            <a:avLst/>
          </a:prstGeom>
        </p:spPr>
        <p:txBody>
          <a:bodyPr anchor="t" rtlCol="false" tIns="0" lIns="0" bIns="0" rIns="0">
            <a:spAutoFit/>
          </a:bodyPr>
          <a:lstStyle/>
          <a:p>
            <a:pPr algn="l" marL="0" indent="0" lvl="0">
              <a:lnSpc>
                <a:spcPts val="8460"/>
              </a:lnSpc>
              <a:spcBef>
                <a:spcPct val="0"/>
              </a:spcBef>
            </a:pPr>
            <a:r>
              <a:rPr lang="en-US" b="true" sz="7050">
                <a:solidFill>
                  <a:srgbClr val="FFFFFF"/>
                </a:solidFill>
                <a:latin typeface="Barlow Bold"/>
                <a:ea typeface="Barlow Bold"/>
                <a:cs typeface="Barlow Bold"/>
                <a:sym typeface="Barlow Bold"/>
              </a:rPr>
              <a:t>Conclusion</a:t>
            </a:r>
          </a:p>
        </p:txBody>
      </p:sp>
      <p:sp>
        <p:nvSpPr>
          <p:cNvPr name="TextBox 6" id="6"/>
          <p:cNvSpPr txBox="true"/>
          <p:nvPr/>
        </p:nvSpPr>
        <p:spPr>
          <a:xfrm rot="0">
            <a:off x="848003" y="3101306"/>
            <a:ext cx="16411297" cy="4627673"/>
          </a:xfrm>
          <a:prstGeom prst="rect">
            <a:avLst/>
          </a:prstGeom>
        </p:spPr>
        <p:txBody>
          <a:bodyPr anchor="t" rtlCol="false" tIns="0" lIns="0" bIns="0" rIns="0">
            <a:spAutoFit/>
          </a:bodyPr>
          <a:lstStyle/>
          <a:p>
            <a:pPr algn="just" marL="0" indent="0" lvl="0">
              <a:lnSpc>
                <a:spcPts val="4670"/>
              </a:lnSpc>
              <a:spcBef>
                <a:spcPct val="0"/>
              </a:spcBef>
            </a:pPr>
            <a:r>
              <a:rPr lang="en-US" sz="3113" spc="12">
                <a:solidFill>
                  <a:srgbClr val="FFFFFF"/>
                </a:solidFill>
                <a:latin typeface="Barlow"/>
                <a:ea typeface="Barlow"/>
                <a:cs typeface="Barlow"/>
                <a:sym typeface="Barlow"/>
              </a:rPr>
              <a:t>Glucosense demonstrates great potential as an advanced tool for diabetes prediction. Through the use of sophisticated models like Random Forest, it achieves high accuracy and stability, ensuring reliable and consistent predictions. The system's ability to identify key features (e.g., polyuria, weight loss) enhances its interpretability, providing actionable insights for healthcare professionals. By leveraging ensemble learning techniques, Glucosense offers robust performance while reducing the risk of overfitting. With its user-friendly interface and fast response time, Glucosense is a powerful tool for improving early diabetes detection and supporting better healthcare decision-making.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4291942"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120891" y="-21415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69649" y="4193837"/>
            <a:ext cx="10948701" cy="1899325"/>
          </a:xfrm>
          <a:prstGeom prst="rect">
            <a:avLst/>
          </a:prstGeom>
        </p:spPr>
        <p:txBody>
          <a:bodyPr anchor="t" rtlCol="false" tIns="0" lIns="0" bIns="0" rIns="0">
            <a:spAutoFit/>
          </a:bodyPr>
          <a:lstStyle/>
          <a:p>
            <a:pPr algn="l" marL="0" indent="0" lvl="0">
              <a:lnSpc>
                <a:spcPts val="15062"/>
              </a:lnSpc>
              <a:spcBef>
                <a:spcPct val="0"/>
              </a:spcBef>
            </a:pPr>
            <a:r>
              <a:rPr lang="en-US" b="true" sz="12551">
                <a:solidFill>
                  <a:srgbClr val="FFFFFF"/>
                </a:solidFill>
                <a:latin typeface="Barlow Bold"/>
                <a:ea typeface="Barlow Bold"/>
                <a:cs typeface="Barlow Bold"/>
                <a:sym typeface="Barlow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13991907" y="689208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488493" y="-5195250"/>
            <a:ext cx="7034386" cy="8229600"/>
          </a:xfrm>
          <a:custGeom>
            <a:avLst/>
            <a:gdLst/>
            <a:ahLst/>
            <a:cxnLst/>
            <a:rect r="r" b="b" t="t" l="l"/>
            <a:pathLst>
              <a:path h="8229600" w="7034386">
                <a:moveTo>
                  <a:pt x="0" y="0"/>
                </a:moveTo>
                <a:lnTo>
                  <a:pt x="7034386" y="0"/>
                </a:lnTo>
                <a:lnTo>
                  <a:pt x="703438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870261" y="1222465"/>
            <a:ext cx="7842070" cy="7842070"/>
          </a:xfrm>
          <a:custGeom>
            <a:avLst/>
            <a:gdLst/>
            <a:ahLst/>
            <a:cxnLst/>
            <a:rect r="r" b="b" t="t" l="l"/>
            <a:pathLst>
              <a:path h="7842070" w="7842070">
                <a:moveTo>
                  <a:pt x="0" y="0"/>
                </a:moveTo>
                <a:lnTo>
                  <a:pt x="7842069" y="0"/>
                </a:lnTo>
                <a:lnTo>
                  <a:pt x="7842069" y="7842070"/>
                </a:lnTo>
                <a:lnTo>
                  <a:pt x="0" y="7842070"/>
                </a:lnTo>
                <a:lnTo>
                  <a:pt x="0" y="0"/>
                </a:lnTo>
                <a:close/>
              </a:path>
            </a:pathLst>
          </a:custGeom>
          <a:blipFill>
            <a:blip r:embed="rId5"/>
            <a:stretch>
              <a:fillRect l="0" t="0" r="0" b="0"/>
            </a:stretch>
          </a:blipFill>
        </p:spPr>
      </p:sp>
      <p:sp>
        <p:nvSpPr>
          <p:cNvPr name="TextBox 6" id="6"/>
          <p:cNvSpPr txBox="true"/>
          <p:nvPr/>
        </p:nvSpPr>
        <p:spPr>
          <a:xfrm rot="0">
            <a:off x="10153650" y="528513"/>
            <a:ext cx="6534786" cy="962025"/>
          </a:xfrm>
          <a:prstGeom prst="rect">
            <a:avLst/>
          </a:prstGeom>
        </p:spPr>
        <p:txBody>
          <a:bodyPr anchor="t" rtlCol="false" tIns="0" lIns="0" bIns="0" rIns="0">
            <a:spAutoFit/>
          </a:bodyPr>
          <a:lstStyle/>
          <a:p>
            <a:pPr algn="l" marL="0" indent="0" lvl="0">
              <a:lnSpc>
                <a:spcPts val="7535"/>
              </a:lnSpc>
            </a:pPr>
            <a:r>
              <a:rPr lang="en-US" b="true" sz="6279">
                <a:solidFill>
                  <a:srgbClr val="FFFFFF"/>
                </a:solidFill>
                <a:latin typeface="Barlow Bold"/>
                <a:ea typeface="Barlow Bold"/>
                <a:cs typeface="Barlow Bold"/>
                <a:sym typeface="Barlow Bold"/>
              </a:rPr>
              <a:t>Aim</a:t>
            </a:r>
          </a:p>
        </p:txBody>
      </p:sp>
      <p:sp>
        <p:nvSpPr>
          <p:cNvPr name="TextBox 7" id="7"/>
          <p:cNvSpPr txBox="true"/>
          <p:nvPr/>
        </p:nvSpPr>
        <p:spPr>
          <a:xfrm rot="0">
            <a:off x="10153650" y="1423863"/>
            <a:ext cx="6534786" cy="8415655"/>
          </a:xfrm>
          <a:prstGeom prst="rect">
            <a:avLst/>
          </a:prstGeom>
        </p:spPr>
        <p:txBody>
          <a:bodyPr anchor="t" rtlCol="false" tIns="0" lIns="0" bIns="0" rIns="0">
            <a:spAutoFit/>
          </a:bodyPr>
          <a:lstStyle/>
          <a:p>
            <a:pPr algn="just" marL="0" indent="0" lvl="0">
              <a:lnSpc>
                <a:spcPts val="3919"/>
              </a:lnSpc>
              <a:spcBef>
                <a:spcPct val="0"/>
              </a:spcBef>
            </a:pPr>
            <a:r>
              <a:rPr lang="en-US" sz="2799" spc="11">
                <a:solidFill>
                  <a:srgbClr val="FFFFFF"/>
                </a:solidFill>
                <a:latin typeface="Barlow"/>
                <a:ea typeface="Barlow"/>
                <a:cs typeface="Barlow"/>
                <a:sym typeface="Barlow"/>
              </a:rPr>
              <a:t>The aim of </a:t>
            </a:r>
            <a:r>
              <a:rPr lang="en-US" b="true" sz="2799" spc="11">
                <a:solidFill>
                  <a:srgbClr val="FFFFFF"/>
                </a:solidFill>
                <a:latin typeface="Barlow Bold"/>
                <a:ea typeface="Barlow Bold"/>
                <a:cs typeface="Barlow Bold"/>
                <a:sym typeface="Barlow Bold"/>
              </a:rPr>
              <a:t>Glucosense-AI Powered Diabetes Detection and Early Intervention </a:t>
            </a:r>
            <a:r>
              <a:rPr lang="en-US" sz="2799" spc="11">
                <a:solidFill>
                  <a:srgbClr val="FFFFFF"/>
                </a:solidFill>
                <a:latin typeface="Barlow"/>
                <a:ea typeface="Barlow"/>
                <a:cs typeface="Barlow"/>
                <a:sym typeface="Barlow"/>
              </a:rPr>
              <a:t>is to leverage advanced technologies, such as AI-driven analytics and continuous glucose monitoring, to detect early signs of diabetes and pre-diabetes. By providing personalized, real-time insights and interventions, the goal is to empower individuals to proactively manage their health, prevent the onset of diabetes, and reduce the risk of complications. This approach aims to improve the overall quality of life, enhance diabetes management, and optimize healthcare outcomes through early detection and continuous monitoring.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4291942"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120891" y="-21415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1216777"/>
            <a:ext cx="7996036" cy="7996036"/>
          </a:xfrm>
          <a:custGeom>
            <a:avLst/>
            <a:gdLst/>
            <a:ahLst/>
            <a:cxnLst/>
            <a:rect r="r" b="b" t="t" l="l"/>
            <a:pathLst>
              <a:path h="7996036" w="7996036">
                <a:moveTo>
                  <a:pt x="0" y="0"/>
                </a:moveTo>
                <a:lnTo>
                  <a:pt x="7996036" y="0"/>
                </a:lnTo>
                <a:lnTo>
                  <a:pt x="7996036" y="7996035"/>
                </a:lnTo>
                <a:lnTo>
                  <a:pt x="0" y="7996035"/>
                </a:lnTo>
                <a:lnTo>
                  <a:pt x="0" y="0"/>
                </a:lnTo>
                <a:close/>
              </a:path>
            </a:pathLst>
          </a:custGeom>
          <a:blipFill>
            <a:blip r:embed="rId6"/>
            <a:stretch>
              <a:fillRect l="0" t="0" r="0" b="0"/>
            </a:stretch>
          </a:blipFill>
        </p:spPr>
      </p:sp>
      <p:sp>
        <p:nvSpPr>
          <p:cNvPr name="TextBox 6" id="6"/>
          <p:cNvSpPr txBox="true"/>
          <p:nvPr/>
        </p:nvSpPr>
        <p:spPr>
          <a:xfrm rot="0">
            <a:off x="1028700" y="2363814"/>
            <a:ext cx="6149591" cy="1066800"/>
          </a:xfrm>
          <a:prstGeom prst="rect">
            <a:avLst/>
          </a:prstGeom>
        </p:spPr>
        <p:txBody>
          <a:bodyPr anchor="t" rtlCol="false" tIns="0" lIns="0" bIns="0" rIns="0">
            <a:spAutoFit/>
          </a:bodyPr>
          <a:lstStyle/>
          <a:p>
            <a:pPr algn="l" marL="0" indent="0" lvl="0">
              <a:lnSpc>
                <a:spcPts val="8460"/>
              </a:lnSpc>
              <a:spcBef>
                <a:spcPct val="0"/>
              </a:spcBef>
            </a:pPr>
            <a:r>
              <a:rPr lang="en-US" b="true" sz="7050">
                <a:solidFill>
                  <a:srgbClr val="FFFFFF"/>
                </a:solidFill>
                <a:latin typeface="Barlow Bold"/>
                <a:ea typeface="Barlow Bold"/>
                <a:cs typeface="Barlow Bold"/>
                <a:sym typeface="Barlow Bold"/>
              </a:rPr>
              <a:t>Objective</a:t>
            </a:r>
          </a:p>
        </p:txBody>
      </p:sp>
      <p:sp>
        <p:nvSpPr>
          <p:cNvPr name="TextBox 7" id="7"/>
          <p:cNvSpPr txBox="true"/>
          <p:nvPr/>
        </p:nvSpPr>
        <p:spPr>
          <a:xfrm rot="0">
            <a:off x="485996" y="3898195"/>
            <a:ext cx="7234999" cy="5210246"/>
          </a:xfrm>
          <a:prstGeom prst="rect">
            <a:avLst/>
          </a:prstGeom>
        </p:spPr>
        <p:txBody>
          <a:bodyPr anchor="t" rtlCol="false" tIns="0" lIns="0" bIns="0" rIns="0">
            <a:spAutoFit/>
          </a:bodyPr>
          <a:lstStyle/>
          <a:p>
            <a:pPr algn="just" marL="0" indent="0" lvl="0">
              <a:lnSpc>
                <a:spcPts val="4670"/>
              </a:lnSpc>
              <a:spcBef>
                <a:spcPct val="0"/>
              </a:spcBef>
            </a:pPr>
            <a:r>
              <a:rPr lang="en-US" sz="3113" spc="12">
                <a:solidFill>
                  <a:srgbClr val="FFFFFF"/>
                </a:solidFill>
                <a:latin typeface="Barlow"/>
                <a:ea typeface="Barlow"/>
                <a:cs typeface="Barlow"/>
                <a:sym typeface="Barlow"/>
              </a:rPr>
              <a:t>To design and implement an AI-driven solution for early and accurate detection of diabetes, promoting proactive healthcare and timely treatment. The project emphasizes non-invasive techniques, real-time monitoring, and user-friendly technology to enhance diabetes management and improve overall health outcomes.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2987295" y="-2031285"/>
            <a:ext cx="7034386" cy="8229600"/>
          </a:xfrm>
          <a:custGeom>
            <a:avLst/>
            <a:gdLst/>
            <a:ahLst/>
            <a:cxnLst/>
            <a:rect r="r" b="b" t="t" l="l"/>
            <a:pathLst>
              <a:path h="8229600" w="7034386">
                <a:moveTo>
                  <a:pt x="0" y="0"/>
                </a:moveTo>
                <a:lnTo>
                  <a:pt x="7034387" y="0"/>
                </a:lnTo>
                <a:lnTo>
                  <a:pt x="703438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7086600" y="7158955"/>
            <a:ext cx="8785068" cy="8785068"/>
          </a:xfrm>
          <a:custGeom>
            <a:avLst/>
            <a:gdLst/>
            <a:ahLst/>
            <a:cxnLst/>
            <a:rect r="r" b="b" t="t" l="l"/>
            <a:pathLst>
              <a:path h="8785068" w="8785068">
                <a:moveTo>
                  <a:pt x="0" y="0"/>
                </a:moveTo>
                <a:lnTo>
                  <a:pt x="8785068" y="0"/>
                </a:lnTo>
                <a:lnTo>
                  <a:pt x="8785068" y="8785069"/>
                </a:lnTo>
                <a:lnTo>
                  <a:pt x="0" y="8785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073990"/>
            <a:ext cx="16230600" cy="981075"/>
          </a:xfrm>
          <a:prstGeom prst="rect">
            <a:avLst/>
          </a:prstGeom>
        </p:spPr>
        <p:txBody>
          <a:bodyPr anchor="t" rtlCol="false" tIns="0" lIns="0" bIns="0" rIns="0">
            <a:spAutoFit/>
          </a:bodyPr>
          <a:lstStyle/>
          <a:p>
            <a:pPr algn="l" marL="0" indent="0" lvl="0">
              <a:lnSpc>
                <a:spcPts val="7679"/>
              </a:lnSpc>
            </a:pPr>
            <a:r>
              <a:rPr lang="en-US" b="true" sz="6399">
                <a:solidFill>
                  <a:srgbClr val="FFFFFF"/>
                </a:solidFill>
                <a:latin typeface="Barlow Bold"/>
                <a:ea typeface="Barlow Bold"/>
                <a:cs typeface="Barlow Bold"/>
                <a:sym typeface="Barlow Bold"/>
              </a:rPr>
              <a:t>Introduction</a:t>
            </a:r>
          </a:p>
        </p:txBody>
      </p:sp>
      <p:sp>
        <p:nvSpPr>
          <p:cNvPr name="TextBox 6" id="6"/>
          <p:cNvSpPr txBox="true"/>
          <p:nvPr/>
        </p:nvSpPr>
        <p:spPr>
          <a:xfrm rot="0">
            <a:off x="1028700" y="3252369"/>
            <a:ext cx="16585534" cy="4988153"/>
          </a:xfrm>
          <a:prstGeom prst="rect">
            <a:avLst/>
          </a:prstGeom>
        </p:spPr>
        <p:txBody>
          <a:bodyPr anchor="t" rtlCol="false" tIns="0" lIns="0" bIns="0" rIns="0">
            <a:spAutoFit/>
          </a:bodyPr>
          <a:lstStyle/>
          <a:p>
            <a:pPr algn="l">
              <a:lnSpc>
                <a:spcPts val="3983"/>
              </a:lnSpc>
            </a:pPr>
            <a:r>
              <a:rPr lang="en-US" sz="2845">
                <a:solidFill>
                  <a:srgbClr val="FFFFFF"/>
                </a:solidFill>
                <a:latin typeface="Barlow"/>
                <a:ea typeface="Barlow"/>
                <a:cs typeface="Barlow"/>
                <a:sym typeface="Barlow"/>
              </a:rPr>
              <a:t>GlucoSense is an innovative project designed to revolutionize diabetes management through advanced artificial intelligence and non-invasive technology. By integrating AI-powered algorithms with cutting-edge sensors, GlucoSense offers an accurate, real-time solution for detecting and monitoring blood glucose levels. This approach not only enhances the ease and comfort of diabetes screening but also empowers individuals to take control of their health.</a:t>
            </a:r>
          </a:p>
          <a:p>
            <a:pPr algn="l">
              <a:lnSpc>
                <a:spcPts val="3983"/>
              </a:lnSpc>
            </a:pPr>
          </a:p>
          <a:p>
            <a:pPr algn="l" marL="0" indent="0" lvl="0">
              <a:lnSpc>
                <a:spcPts val="3983"/>
              </a:lnSpc>
            </a:pPr>
            <a:r>
              <a:rPr lang="en-US" sz="2845">
                <a:solidFill>
                  <a:srgbClr val="FFFFFF"/>
                </a:solidFill>
                <a:latin typeface="Barlow"/>
                <a:ea typeface="Barlow"/>
                <a:cs typeface="Barlow"/>
                <a:sym typeface="Barlow"/>
              </a:rPr>
              <a:t>The system's ability to analyze trends, predict risks, and provide actionable insights makes it a valuable tool for both individuals and healthcare professionals. With its focus on accessibility, accuracy, and user-friendliness, GlucoSense aims to transform diabetes care and improve the quality of life for people across the globe.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12857145" y="3606250"/>
            <a:ext cx="8414098" cy="10313501"/>
          </a:xfrm>
          <a:custGeom>
            <a:avLst/>
            <a:gdLst/>
            <a:ahLst/>
            <a:cxnLst/>
            <a:rect r="r" b="b" t="t" l="l"/>
            <a:pathLst>
              <a:path h="10313501" w="8414098">
                <a:moveTo>
                  <a:pt x="0" y="0"/>
                </a:moveTo>
                <a:lnTo>
                  <a:pt x="8414098" y="0"/>
                </a:lnTo>
                <a:lnTo>
                  <a:pt x="8414098" y="10313500"/>
                </a:lnTo>
                <a:lnTo>
                  <a:pt x="0" y="10313500"/>
                </a:lnTo>
                <a:lnTo>
                  <a:pt x="0" y="0"/>
                </a:lnTo>
                <a:close/>
              </a:path>
            </a:pathLst>
          </a:custGeom>
          <a:blipFill>
            <a:blip r:embed="rId3"/>
            <a:stretch>
              <a:fillRect l="0" t="0" r="0" b="0"/>
            </a:stretch>
          </a:blipFill>
        </p:spPr>
      </p:sp>
      <p:sp>
        <p:nvSpPr>
          <p:cNvPr name="Freeform 4" id="4"/>
          <p:cNvSpPr/>
          <p:nvPr/>
        </p:nvSpPr>
        <p:spPr>
          <a:xfrm flipH="false" flipV="false" rot="0">
            <a:off x="-2921785" y="-4038419"/>
            <a:ext cx="7217879" cy="8847246"/>
          </a:xfrm>
          <a:custGeom>
            <a:avLst/>
            <a:gdLst/>
            <a:ahLst/>
            <a:cxnLst/>
            <a:rect r="r" b="b" t="t" l="l"/>
            <a:pathLst>
              <a:path h="8847246" w="7217879">
                <a:moveTo>
                  <a:pt x="0" y="0"/>
                </a:moveTo>
                <a:lnTo>
                  <a:pt x="7217878" y="0"/>
                </a:lnTo>
                <a:lnTo>
                  <a:pt x="7217878" y="8847247"/>
                </a:lnTo>
                <a:lnTo>
                  <a:pt x="0" y="8847247"/>
                </a:lnTo>
                <a:lnTo>
                  <a:pt x="0" y="0"/>
                </a:lnTo>
                <a:close/>
              </a:path>
            </a:pathLst>
          </a:custGeom>
          <a:blipFill>
            <a:blip r:embed="rId3"/>
            <a:stretch>
              <a:fillRect l="0" t="0" r="0" b="0"/>
            </a:stretch>
          </a:blipFill>
        </p:spPr>
      </p:sp>
      <p:sp>
        <p:nvSpPr>
          <p:cNvPr name="TextBox 5" id="5"/>
          <p:cNvSpPr txBox="true"/>
          <p:nvPr/>
        </p:nvSpPr>
        <p:spPr>
          <a:xfrm rot="0">
            <a:off x="435206" y="385205"/>
            <a:ext cx="7721775" cy="990452"/>
          </a:xfrm>
          <a:prstGeom prst="rect">
            <a:avLst/>
          </a:prstGeom>
        </p:spPr>
        <p:txBody>
          <a:bodyPr anchor="t" rtlCol="false" tIns="0" lIns="0" bIns="0" rIns="0">
            <a:spAutoFit/>
          </a:bodyPr>
          <a:lstStyle/>
          <a:p>
            <a:pPr algn="l" marL="0" indent="0" lvl="0">
              <a:lnSpc>
                <a:spcPts val="7878"/>
              </a:lnSpc>
            </a:pPr>
            <a:r>
              <a:rPr lang="en-US" b="true" sz="6565">
                <a:solidFill>
                  <a:srgbClr val="FFFFFF"/>
                </a:solidFill>
                <a:latin typeface="Barlow Bold"/>
                <a:ea typeface="Barlow Bold"/>
                <a:cs typeface="Barlow Bold"/>
                <a:sym typeface="Barlow Bold"/>
              </a:rPr>
              <a:t>Data overview</a:t>
            </a:r>
          </a:p>
        </p:txBody>
      </p:sp>
      <p:sp>
        <p:nvSpPr>
          <p:cNvPr name="TextBox 6" id="6"/>
          <p:cNvSpPr txBox="true"/>
          <p:nvPr/>
        </p:nvSpPr>
        <p:spPr>
          <a:xfrm rot="0">
            <a:off x="687154" y="1454693"/>
            <a:ext cx="15225199" cy="9070056"/>
          </a:xfrm>
          <a:prstGeom prst="rect">
            <a:avLst/>
          </a:prstGeom>
        </p:spPr>
        <p:txBody>
          <a:bodyPr anchor="t" rtlCol="false" tIns="0" lIns="0" bIns="0" rIns="0">
            <a:spAutoFit/>
          </a:bodyPr>
          <a:lstStyle/>
          <a:p>
            <a:pPr algn="just" marL="0" indent="0" lvl="0">
              <a:lnSpc>
                <a:spcPts val="3420"/>
              </a:lnSpc>
              <a:spcBef>
                <a:spcPct val="0"/>
              </a:spcBef>
            </a:pPr>
            <a:r>
              <a:rPr lang="en-US" sz="2442" spc="9">
                <a:solidFill>
                  <a:srgbClr val="FFFFFF"/>
                </a:solidFill>
                <a:latin typeface="Barlow"/>
                <a:ea typeface="Barlow"/>
                <a:cs typeface="Barlow"/>
                <a:sym typeface="Barlow"/>
              </a:rPr>
              <a:t>The dataset for the GlucoSense: AI-P</a:t>
            </a:r>
            <a:r>
              <a:rPr lang="en-US" sz="2442" spc="9">
                <a:solidFill>
                  <a:srgbClr val="FFFFFF"/>
                </a:solidFill>
                <a:latin typeface="Barlow"/>
                <a:ea typeface="Barlow"/>
                <a:cs typeface="Barlow"/>
                <a:sym typeface="Barlow"/>
              </a:rPr>
              <a:t>owered Diabetes Detection for Early Intervention project includes the following features: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Polyuria: Frequent urination</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Polydipsia: Excessive thirst</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Sudden Weight Loss: Unexplained weight loss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Weakness: General feeling of weakness or fatigue</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Polyphagia: Excessive hunger</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Genital Thrush: Fungal infection around genital area</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Visual Blurring: Blurry vision</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Itching: Persistent itching</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Irritability: Increased irritability or mood swings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Delayed Healing: Slow recovery from wounds or injuries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Partial Paresis: Partial paralysis or muscle weakness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Muscle Stiffness: Stiffness in muscles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Alopecia: Hair loss</a:t>
            </a:r>
          </a:p>
          <a:p>
            <a:pPr algn="just" marL="527433" indent="-263716" lvl="1">
              <a:lnSpc>
                <a:spcPts val="3420"/>
              </a:lnSpc>
              <a:spcBef>
                <a:spcPct val="0"/>
              </a:spcBef>
              <a:buAutoNum type="arabicPeriod" startAt="1"/>
            </a:pPr>
            <a:r>
              <a:rPr lang="en-US" sz="2442" spc="9">
                <a:solidFill>
                  <a:srgbClr val="FFFFFF"/>
                </a:solidFill>
                <a:latin typeface="Barlow"/>
                <a:ea typeface="Barlow"/>
                <a:cs typeface="Barlow"/>
                <a:sym typeface="Barlow"/>
              </a:rPr>
              <a:t>Obesity: Excess body weight</a:t>
            </a:r>
          </a:p>
          <a:p>
            <a:pPr algn="just" marL="0" indent="0" lvl="0">
              <a:lnSpc>
                <a:spcPts val="3420"/>
              </a:lnSpc>
              <a:spcBef>
                <a:spcPct val="0"/>
              </a:spcBef>
            </a:pPr>
            <a:r>
              <a:rPr lang="en-US" sz="2442" spc="9">
                <a:solidFill>
                  <a:srgbClr val="FFFFFF"/>
                </a:solidFill>
                <a:latin typeface="Barlow"/>
                <a:ea typeface="Barlow"/>
                <a:cs typeface="Barlow"/>
                <a:sym typeface="Barlow"/>
              </a:rPr>
              <a:t>The Class column serves as the target label, indicating whether the individual is at risk of diabetes (often labeled as "1" for risk, "0" for no risk).</a:t>
            </a:r>
          </a:p>
          <a:p>
            <a:pPr algn="just" marL="0" indent="0" lvl="0">
              <a:lnSpc>
                <a:spcPts val="3420"/>
              </a:lnSpc>
              <a:spcBef>
                <a:spcPct val="0"/>
              </a:spcBef>
            </a:pPr>
            <a:r>
              <a:rPr lang="en-US" sz="2442" spc="9">
                <a:solidFill>
                  <a:srgbClr val="FFFFFF"/>
                </a:solidFill>
                <a:latin typeface="Barlow"/>
                <a:ea typeface="Barlow"/>
                <a:cs typeface="Barlow"/>
                <a:sym typeface="Barlow"/>
              </a:rPr>
              <a:t>This dataset provides valuable health and lifestyle indicators for predicting diabetes risk and can be used for machine learning models to assist in early diagnosis.</a:t>
            </a:r>
          </a:p>
          <a:p>
            <a:pPr algn="just" marL="0" indent="0" lvl="0">
              <a:lnSpc>
                <a:spcPts val="34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8386416" y="-469651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645873" y="682070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610807" y="2103686"/>
            <a:ext cx="6972459" cy="5644962"/>
          </a:xfrm>
          <a:custGeom>
            <a:avLst/>
            <a:gdLst/>
            <a:ahLst/>
            <a:cxnLst/>
            <a:rect r="r" b="b" t="t" l="l"/>
            <a:pathLst>
              <a:path h="5644962" w="6972459">
                <a:moveTo>
                  <a:pt x="0" y="0"/>
                </a:moveTo>
                <a:lnTo>
                  <a:pt x="6972458" y="0"/>
                </a:lnTo>
                <a:lnTo>
                  <a:pt x="6972458" y="5644962"/>
                </a:lnTo>
                <a:lnTo>
                  <a:pt x="0" y="5644962"/>
                </a:lnTo>
                <a:lnTo>
                  <a:pt x="0" y="0"/>
                </a:lnTo>
                <a:close/>
              </a:path>
            </a:pathLst>
          </a:custGeom>
          <a:blipFill>
            <a:blip r:embed="rId4"/>
            <a:stretch>
              <a:fillRect l="0" t="0" r="0" b="0"/>
            </a:stretch>
          </a:blipFill>
        </p:spPr>
      </p:sp>
      <p:sp>
        <p:nvSpPr>
          <p:cNvPr name="TextBox 6" id="6"/>
          <p:cNvSpPr txBox="true"/>
          <p:nvPr/>
        </p:nvSpPr>
        <p:spPr>
          <a:xfrm rot="0">
            <a:off x="8386416" y="614363"/>
            <a:ext cx="6449720" cy="1057274"/>
          </a:xfrm>
          <a:prstGeom prst="rect">
            <a:avLst/>
          </a:prstGeom>
        </p:spPr>
        <p:txBody>
          <a:bodyPr anchor="t" rtlCol="false" tIns="0" lIns="0" bIns="0" rIns="0">
            <a:spAutoFit/>
          </a:bodyPr>
          <a:lstStyle/>
          <a:p>
            <a:pPr algn="l" marL="0" indent="0" lvl="0">
              <a:lnSpc>
                <a:spcPts val="7649"/>
              </a:lnSpc>
              <a:spcBef>
                <a:spcPct val="0"/>
              </a:spcBef>
            </a:pPr>
            <a:r>
              <a:rPr lang="en-US" b="true" sz="8499">
                <a:solidFill>
                  <a:srgbClr val="FFFFFF"/>
                </a:solidFill>
                <a:latin typeface="Barlow Bold"/>
                <a:ea typeface="Barlow Bold"/>
                <a:cs typeface="Barlow Bold"/>
                <a:sym typeface="Barlow Bold"/>
              </a:rPr>
              <a:t>EDA Process</a:t>
            </a:r>
          </a:p>
        </p:txBody>
      </p:sp>
      <p:sp>
        <p:nvSpPr>
          <p:cNvPr name="TextBox 7" id="7"/>
          <p:cNvSpPr txBox="true"/>
          <p:nvPr/>
        </p:nvSpPr>
        <p:spPr>
          <a:xfrm rot="0">
            <a:off x="8275555" y="2325301"/>
            <a:ext cx="8486404" cy="6932999"/>
          </a:xfrm>
          <a:prstGeom prst="rect">
            <a:avLst/>
          </a:prstGeom>
        </p:spPr>
        <p:txBody>
          <a:bodyPr anchor="t" rtlCol="false" tIns="0" lIns="0" bIns="0" rIns="0">
            <a:spAutoFit/>
          </a:bodyPr>
          <a:lstStyle/>
          <a:p>
            <a:pPr algn="just" marL="652751" indent="-326375" lvl="1">
              <a:lnSpc>
                <a:spcPts val="4232"/>
              </a:lnSpc>
              <a:buFont typeface="Arial"/>
              <a:buChar char="•"/>
            </a:pPr>
            <a:r>
              <a:rPr lang="en-US" sz="3023" spc="12">
                <a:solidFill>
                  <a:srgbClr val="FFFFFF"/>
                </a:solidFill>
                <a:latin typeface="Barlow"/>
                <a:ea typeface="Barlow"/>
                <a:cs typeface="Barlow"/>
                <a:sym typeface="Barlow"/>
              </a:rPr>
              <a:t>Purpose: Understanding the dataset to uncover trends, patterns, and relationships.</a:t>
            </a:r>
          </a:p>
          <a:p>
            <a:pPr algn="just" marL="652751" indent="-326375" lvl="1">
              <a:lnSpc>
                <a:spcPts val="4232"/>
              </a:lnSpc>
              <a:buFont typeface="Arial"/>
              <a:buChar char="•"/>
            </a:pPr>
            <a:r>
              <a:rPr lang="en-US" sz="3023" spc="12">
                <a:solidFill>
                  <a:srgbClr val="FFFFFF"/>
                </a:solidFill>
                <a:latin typeface="Barlow"/>
                <a:ea typeface="Barlow"/>
                <a:cs typeface="Barlow"/>
                <a:sym typeface="Barlow"/>
              </a:rPr>
              <a:t>Steps Taken:</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Loading and Inspecting Data: Overview of the first few rows.</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Descriptive Statistics: Summary of numerical and categorical features.</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Data Cleaning: Handling missing values, duplicates, etc.</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Univariate and Bivariate Analysis: Distribution of features and their relationships with the target.</a:t>
            </a:r>
          </a:p>
          <a:p>
            <a:pPr algn="just" marL="0" indent="0" lvl="0">
              <a:lnSpc>
                <a:spcPts val="423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6803" t="0" r="-12555" b="-10863"/>
            </a:stretch>
          </a:blipFill>
        </p:spPr>
      </p:sp>
      <p:sp>
        <p:nvSpPr>
          <p:cNvPr name="Freeform 3" id="3"/>
          <p:cNvSpPr/>
          <p:nvPr/>
        </p:nvSpPr>
        <p:spPr>
          <a:xfrm flipH="false" flipV="false" rot="0">
            <a:off x="8386416" y="-4696518"/>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645873" y="6820705"/>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610807" y="2103686"/>
            <a:ext cx="6972459" cy="5644962"/>
          </a:xfrm>
          <a:custGeom>
            <a:avLst/>
            <a:gdLst/>
            <a:ahLst/>
            <a:cxnLst/>
            <a:rect r="r" b="b" t="t" l="l"/>
            <a:pathLst>
              <a:path h="5644962" w="6972459">
                <a:moveTo>
                  <a:pt x="0" y="0"/>
                </a:moveTo>
                <a:lnTo>
                  <a:pt x="6972458" y="0"/>
                </a:lnTo>
                <a:lnTo>
                  <a:pt x="6972458" y="5644962"/>
                </a:lnTo>
                <a:lnTo>
                  <a:pt x="0" y="5644962"/>
                </a:lnTo>
                <a:lnTo>
                  <a:pt x="0" y="0"/>
                </a:lnTo>
                <a:close/>
              </a:path>
            </a:pathLst>
          </a:custGeom>
          <a:blipFill>
            <a:blip r:embed="rId4"/>
            <a:stretch>
              <a:fillRect l="0" t="0" r="0" b="0"/>
            </a:stretch>
          </a:blipFill>
        </p:spPr>
      </p:sp>
      <p:sp>
        <p:nvSpPr>
          <p:cNvPr name="TextBox 6" id="6"/>
          <p:cNvSpPr txBox="true"/>
          <p:nvPr/>
        </p:nvSpPr>
        <p:spPr>
          <a:xfrm rot="0">
            <a:off x="8386416" y="614363"/>
            <a:ext cx="6449720" cy="1057274"/>
          </a:xfrm>
          <a:prstGeom prst="rect">
            <a:avLst/>
          </a:prstGeom>
        </p:spPr>
        <p:txBody>
          <a:bodyPr anchor="t" rtlCol="false" tIns="0" lIns="0" bIns="0" rIns="0">
            <a:spAutoFit/>
          </a:bodyPr>
          <a:lstStyle/>
          <a:p>
            <a:pPr algn="l" marL="0" indent="0" lvl="0">
              <a:lnSpc>
                <a:spcPts val="7649"/>
              </a:lnSpc>
              <a:spcBef>
                <a:spcPct val="0"/>
              </a:spcBef>
            </a:pPr>
            <a:r>
              <a:rPr lang="en-US" b="true" sz="8499">
                <a:solidFill>
                  <a:srgbClr val="FFFFFF"/>
                </a:solidFill>
                <a:latin typeface="Barlow Bold"/>
                <a:ea typeface="Barlow Bold"/>
                <a:cs typeface="Barlow Bold"/>
                <a:sym typeface="Barlow Bold"/>
              </a:rPr>
              <a:t>EDA Process</a:t>
            </a:r>
          </a:p>
        </p:txBody>
      </p:sp>
      <p:sp>
        <p:nvSpPr>
          <p:cNvPr name="TextBox 7" id="7"/>
          <p:cNvSpPr txBox="true"/>
          <p:nvPr/>
        </p:nvSpPr>
        <p:spPr>
          <a:xfrm rot="0">
            <a:off x="8275555" y="2325301"/>
            <a:ext cx="8486404" cy="6932999"/>
          </a:xfrm>
          <a:prstGeom prst="rect">
            <a:avLst/>
          </a:prstGeom>
        </p:spPr>
        <p:txBody>
          <a:bodyPr anchor="t" rtlCol="false" tIns="0" lIns="0" bIns="0" rIns="0">
            <a:spAutoFit/>
          </a:bodyPr>
          <a:lstStyle/>
          <a:p>
            <a:pPr algn="just" marL="652751" indent="-326375" lvl="1">
              <a:lnSpc>
                <a:spcPts val="4232"/>
              </a:lnSpc>
              <a:buFont typeface="Arial"/>
              <a:buChar char="•"/>
            </a:pPr>
            <a:r>
              <a:rPr lang="en-US" sz="3023" spc="12">
                <a:solidFill>
                  <a:srgbClr val="FFFFFF"/>
                </a:solidFill>
                <a:latin typeface="Barlow"/>
                <a:ea typeface="Barlow"/>
                <a:cs typeface="Barlow"/>
                <a:sym typeface="Barlow"/>
              </a:rPr>
              <a:t>Purpose: Understanding the dataset to uncover trends, patterns, and relationships.</a:t>
            </a:r>
          </a:p>
          <a:p>
            <a:pPr algn="just" marL="652751" indent="-326375" lvl="1">
              <a:lnSpc>
                <a:spcPts val="4232"/>
              </a:lnSpc>
              <a:buFont typeface="Arial"/>
              <a:buChar char="•"/>
            </a:pPr>
            <a:r>
              <a:rPr lang="en-US" sz="3023" spc="12">
                <a:solidFill>
                  <a:srgbClr val="FFFFFF"/>
                </a:solidFill>
                <a:latin typeface="Barlow"/>
                <a:ea typeface="Barlow"/>
                <a:cs typeface="Barlow"/>
                <a:sym typeface="Barlow"/>
              </a:rPr>
              <a:t>Steps Taken:</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Loading and Inspecting Data: Overview of the first few rows.</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Descriptive Statistics: Summary of numerical and categorical features.</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Data Cleaning: Handling missing values, duplicates, etc.</a:t>
            </a:r>
          </a:p>
          <a:p>
            <a:pPr algn="just" marL="652751" indent="-326375" lvl="1">
              <a:lnSpc>
                <a:spcPts val="4232"/>
              </a:lnSpc>
              <a:buAutoNum type="arabicPeriod" startAt="1"/>
            </a:pPr>
            <a:r>
              <a:rPr lang="en-US" sz="3023" spc="12">
                <a:solidFill>
                  <a:srgbClr val="FFFFFF"/>
                </a:solidFill>
                <a:latin typeface="Barlow"/>
                <a:ea typeface="Barlow"/>
                <a:cs typeface="Barlow"/>
                <a:sym typeface="Barlow"/>
              </a:rPr>
              <a:t>Univariate and Bivariate Analysis: Distribution of features and their relationships with the target.</a:t>
            </a:r>
          </a:p>
          <a:p>
            <a:pPr algn="just" marL="0" indent="0" lvl="0">
              <a:lnSpc>
                <a:spcPts val="423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2987295" y="-2031285"/>
            <a:ext cx="7034386" cy="8229600"/>
          </a:xfrm>
          <a:custGeom>
            <a:avLst/>
            <a:gdLst/>
            <a:ahLst/>
            <a:cxnLst/>
            <a:rect r="r" b="b" t="t" l="l"/>
            <a:pathLst>
              <a:path h="8229600" w="7034386">
                <a:moveTo>
                  <a:pt x="0" y="0"/>
                </a:moveTo>
                <a:lnTo>
                  <a:pt x="7034387" y="0"/>
                </a:lnTo>
                <a:lnTo>
                  <a:pt x="703438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7086600" y="7158955"/>
            <a:ext cx="8785068" cy="8785068"/>
          </a:xfrm>
          <a:custGeom>
            <a:avLst/>
            <a:gdLst/>
            <a:ahLst/>
            <a:cxnLst/>
            <a:rect r="r" b="b" t="t" l="l"/>
            <a:pathLst>
              <a:path h="8785068" w="8785068">
                <a:moveTo>
                  <a:pt x="0" y="0"/>
                </a:moveTo>
                <a:lnTo>
                  <a:pt x="8785068" y="0"/>
                </a:lnTo>
                <a:lnTo>
                  <a:pt x="8785068" y="8785069"/>
                </a:lnTo>
                <a:lnTo>
                  <a:pt x="0" y="8785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073990"/>
            <a:ext cx="16230600" cy="981075"/>
          </a:xfrm>
          <a:prstGeom prst="rect">
            <a:avLst/>
          </a:prstGeom>
        </p:spPr>
        <p:txBody>
          <a:bodyPr anchor="t" rtlCol="false" tIns="0" lIns="0" bIns="0" rIns="0">
            <a:spAutoFit/>
          </a:bodyPr>
          <a:lstStyle/>
          <a:p>
            <a:pPr algn="l" marL="0" indent="0" lvl="0">
              <a:lnSpc>
                <a:spcPts val="7679"/>
              </a:lnSpc>
            </a:pPr>
            <a:r>
              <a:rPr lang="en-US" b="true" sz="6399">
                <a:solidFill>
                  <a:srgbClr val="FFFFFF"/>
                </a:solidFill>
                <a:latin typeface="Barlow Bold"/>
                <a:ea typeface="Barlow Bold"/>
                <a:cs typeface="Barlow Bold"/>
                <a:sym typeface="Barlow Bold"/>
              </a:rPr>
              <a:t>Data Cleaning and Processing</a:t>
            </a:r>
          </a:p>
        </p:txBody>
      </p:sp>
      <p:sp>
        <p:nvSpPr>
          <p:cNvPr name="TextBox 6" id="6"/>
          <p:cNvSpPr txBox="true"/>
          <p:nvPr/>
        </p:nvSpPr>
        <p:spPr>
          <a:xfrm rot="0">
            <a:off x="1028700" y="4253023"/>
            <a:ext cx="16585534" cy="2986844"/>
          </a:xfrm>
          <a:prstGeom prst="rect">
            <a:avLst/>
          </a:prstGeom>
        </p:spPr>
        <p:txBody>
          <a:bodyPr anchor="t" rtlCol="false" tIns="0" lIns="0" bIns="0" rIns="0">
            <a:spAutoFit/>
          </a:bodyPr>
          <a:lstStyle/>
          <a:p>
            <a:pPr algn="l" marL="614289" indent="-307145" lvl="1">
              <a:lnSpc>
                <a:spcPts val="3983"/>
              </a:lnSpc>
              <a:buFont typeface="Arial"/>
              <a:buChar char="•"/>
            </a:pPr>
            <a:r>
              <a:rPr lang="en-US" sz="2845">
                <a:solidFill>
                  <a:srgbClr val="FFFFFF"/>
                </a:solidFill>
                <a:latin typeface="Barlow"/>
                <a:ea typeface="Barlow"/>
                <a:cs typeface="Barlow"/>
                <a:sym typeface="Barlow"/>
              </a:rPr>
              <a:t>Handling Missing Values:</a:t>
            </a:r>
          </a:p>
          <a:p>
            <a:pPr algn="l" marL="614289" indent="-307145" lvl="1">
              <a:lnSpc>
                <a:spcPts val="3983"/>
              </a:lnSpc>
              <a:buFont typeface="Arial"/>
              <a:buChar char="•"/>
            </a:pPr>
            <a:r>
              <a:rPr lang="en-US" sz="2845">
                <a:solidFill>
                  <a:srgbClr val="FFFFFF"/>
                </a:solidFill>
                <a:latin typeface="Barlow"/>
                <a:ea typeface="Barlow"/>
                <a:cs typeface="Barlow"/>
                <a:sym typeface="Barlow"/>
              </a:rPr>
              <a:t>Dropped rows with missing data or imputed values.</a:t>
            </a:r>
          </a:p>
          <a:p>
            <a:pPr algn="l" marL="614289" indent="-307145" lvl="1">
              <a:lnSpc>
                <a:spcPts val="3983"/>
              </a:lnSpc>
              <a:buFont typeface="Arial"/>
              <a:buChar char="•"/>
            </a:pPr>
            <a:r>
              <a:rPr lang="en-US" sz="2845">
                <a:solidFill>
                  <a:srgbClr val="FFFFFF"/>
                </a:solidFill>
                <a:latin typeface="Barlow"/>
                <a:ea typeface="Barlow"/>
                <a:cs typeface="Barlow"/>
                <a:sym typeface="Barlow"/>
              </a:rPr>
              <a:t>Outlier Detection: Identified and visualized potential outliers using box plots.</a:t>
            </a:r>
          </a:p>
          <a:p>
            <a:pPr algn="l" marL="614289" indent="-307145" lvl="1">
              <a:lnSpc>
                <a:spcPts val="3983"/>
              </a:lnSpc>
              <a:buFont typeface="Arial"/>
              <a:buChar char="•"/>
            </a:pPr>
            <a:r>
              <a:rPr lang="en-US" sz="2845">
                <a:solidFill>
                  <a:srgbClr val="FFFFFF"/>
                </a:solidFill>
                <a:latin typeface="Barlow"/>
                <a:ea typeface="Barlow"/>
                <a:cs typeface="Barlow"/>
                <a:sym typeface="Barlow"/>
              </a:rPr>
              <a:t>Feature Scaling: Standardized numerical features for model readiness.</a:t>
            </a:r>
          </a:p>
          <a:p>
            <a:pPr algn="l" marL="614289" indent="-307145" lvl="1">
              <a:lnSpc>
                <a:spcPts val="3983"/>
              </a:lnSpc>
              <a:buFont typeface="Arial"/>
              <a:buChar char="•"/>
            </a:pPr>
            <a:r>
              <a:rPr lang="en-US" sz="2845">
                <a:solidFill>
                  <a:srgbClr val="FFFFFF"/>
                </a:solidFill>
                <a:latin typeface="Barlow"/>
                <a:ea typeface="Barlow"/>
                <a:cs typeface="Barlow"/>
                <a:sym typeface="Barlow"/>
              </a:rPr>
              <a:t>Class Imbalance: Checked for imbalance in the target variable and planned mitigation.</a:t>
            </a:r>
          </a:p>
          <a:p>
            <a:pPr algn="l" marL="0" indent="0" lvl="0">
              <a:lnSpc>
                <a:spcPts val="398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81" t="-7978" r="0" b="-150814"/>
            </a:stretch>
          </a:blipFill>
        </p:spPr>
      </p:sp>
      <p:sp>
        <p:nvSpPr>
          <p:cNvPr name="Freeform 3" id="3"/>
          <p:cNvSpPr/>
          <p:nvPr/>
        </p:nvSpPr>
        <p:spPr>
          <a:xfrm flipH="false" flipV="false" rot="0">
            <a:off x="12857145" y="3606250"/>
            <a:ext cx="8414098" cy="10313501"/>
          </a:xfrm>
          <a:custGeom>
            <a:avLst/>
            <a:gdLst/>
            <a:ahLst/>
            <a:cxnLst/>
            <a:rect r="r" b="b" t="t" l="l"/>
            <a:pathLst>
              <a:path h="10313501" w="8414098">
                <a:moveTo>
                  <a:pt x="0" y="0"/>
                </a:moveTo>
                <a:lnTo>
                  <a:pt x="8414098" y="0"/>
                </a:lnTo>
                <a:lnTo>
                  <a:pt x="8414098" y="10313500"/>
                </a:lnTo>
                <a:lnTo>
                  <a:pt x="0" y="10313500"/>
                </a:lnTo>
                <a:lnTo>
                  <a:pt x="0" y="0"/>
                </a:lnTo>
                <a:close/>
              </a:path>
            </a:pathLst>
          </a:custGeom>
          <a:blipFill>
            <a:blip r:embed="rId3"/>
            <a:stretch>
              <a:fillRect l="0" t="0" r="0" b="0"/>
            </a:stretch>
          </a:blipFill>
        </p:spPr>
      </p:sp>
      <p:sp>
        <p:nvSpPr>
          <p:cNvPr name="Freeform 4" id="4"/>
          <p:cNvSpPr/>
          <p:nvPr/>
        </p:nvSpPr>
        <p:spPr>
          <a:xfrm flipH="false" flipV="false" rot="0">
            <a:off x="-2921785" y="-4038419"/>
            <a:ext cx="7217879" cy="8847246"/>
          </a:xfrm>
          <a:custGeom>
            <a:avLst/>
            <a:gdLst/>
            <a:ahLst/>
            <a:cxnLst/>
            <a:rect r="r" b="b" t="t" l="l"/>
            <a:pathLst>
              <a:path h="8847246" w="7217879">
                <a:moveTo>
                  <a:pt x="0" y="0"/>
                </a:moveTo>
                <a:lnTo>
                  <a:pt x="7217878" y="0"/>
                </a:lnTo>
                <a:lnTo>
                  <a:pt x="7217878" y="8847247"/>
                </a:lnTo>
                <a:lnTo>
                  <a:pt x="0" y="8847247"/>
                </a:lnTo>
                <a:lnTo>
                  <a:pt x="0" y="0"/>
                </a:lnTo>
                <a:close/>
              </a:path>
            </a:pathLst>
          </a:custGeom>
          <a:blipFill>
            <a:blip r:embed="rId3"/>
            <a:stretch>
              <a:fillRect l="0" t="0" r="0" b="0"/>
            </a:stretch>
          </a:blipFill>
        </p:spPr>
      </p:sp>
      <p:sp>
        <p:nvSpPr>
          <p:cNvPr name="TextBox 5" id="5"/>
          <p:cNvSpPr txBox="true"/>
          <p:nvPr/>
        </p:nvSpPr>
        <p:spPr>
          <a:xfrm rot="0">
            <a:off x="1028700" y="1906538"/>
            <a:ext cx="7721775" cy="990452"/>
          </a:xfrm>
          <a:prstGeom prst="rect">
            <a:avLst/>
          </a:prstGeom>
        </p:spPr>
        <p:txBody>
          <a:bodyPr anchor="t" rtlCol="false" tIns="0" lIns="0" bIns="0" rIns="0">
            <a:spAutoFit/>
          </a:bodyPr>
          <a:lstStyle/>
          <a:p>
            <a:pPr algn="l" marL="0" indent="0" lvl="0">
              <a:lnSpc>
                <a:spcPts val="7878"/>
              </a:lnSpc>
            </a:pPr>
            <a:r>
              <a:rPr lang="en-US" b="true" sz="6565">
                <a:solidFill>
                  <a:srgbClr val="FFFFFF"/>
                </a:solidFill>
                <a:latin typeface="Barlow Bold"/>
                <a:ea typeface="Barlow Bold"/>
                <a:cs typeface="Barlow Bold"/>
                <a:sym typeface="Barlow Bold"/>
              </a:rPr>
              <a:t>Data Visualization</a:t>
            </a:r>
          </a:p>
        </p:txBody>
      </p:sp>
      <p:sp>
        <p:nvSpPr>
          <p:cNvPr name="TextBox 6" id="6"/>
          <p:cNvSpPr txBox="true"/>
          <p:nvPr/>
        </p:nvSpPr>
        <p:spPr>
          <a:xfrm rot="0">
            <a:off x="687154" y="3873293"/>
            <a:ext cx="17600846" cy="2483264"/>
          </a:xfrm>
          <a:prstGeom prst="rect">
            <a:avLst/>
          </a:prstGeom>
        </p:spPr>
        <p:txBody>
          <a:bodyPr anchor="t" rtlCol="false" tIns="0" lIns="0" bIns="0" rIns="0">
            <a:spAutoFit/>
          </a:bodyPr>
          <a:lstStyle/>
          <a:p>
            <a:pPr algn="just" marL="609730" indent="-304865" lvl="1">
              <a:lnSpc>
                <a:spcPts val="3953"/>
              </a:lnSpc>
              <a:spcBef>
                <a:spcPct val="0"/>
              </a:spcBef>
              <a:buFont typeface="Arial"/>
              <a:buChar char="•"/>
            </a:pPr>
            <a:r>
              <a:rPr lang="en-US" sz="2824" spc="11">
                <a:solidFill>
                  <a:srgbClr val="FFFFFF"/>
                </a:solidFill>
                <a:latin typeface="Barlow"/>
                <a:ea typeface="Barlow"/>
                <a:cs typeface="Barlow"/>
                <a:sym typeface="Barlow"/>
              </a:rPr>
              <a:t>Histograms: </a:t>
            </a:r>
            <a:r>
              <a:rPr lang="en-US" sz="2824" spc="11">
                <a:solidFill>
                  <a:srgbClr val="FFFFFF"/>
                </a:solidFill>
                <a:latin typeface="Barlow"/>
                <a:ea typeface="Barlow"/>
                <a:cs typeface="Barlow"/>
                <a:sym typeface="Barlow"/>
              </a:rPr>
              <a:t>Distribution of numerical features like Obesity, Weakness, etc.</a:t>
            </a:r>
          </a:p>
          <a:p>
            <a:pPr algn="just" marL="609730" indent="-304865" lvl="1">
              <a:lnSpc>
                <a:spcPts val="3953"/>
              </a:lnSpc>
              <a:spcBef>
                <a:spcPct val="0"/>
              </a:spcBef>
              <a:buFont typeface="Arial"/>
              <a:buChar char="•"/>
            </a:pPr>
            <a:r>
              <a:rPr lang="en-US" sz="2824" spc="11">
                <a:solidFill>
                  <a:srgbClr val="FFFFFF"/>
                </a:solidFill>
                <a:latin typeface="Barlow"/>
                <a:ea typeface="Barlow"/>
                <a:cs typeface="Barlow"/>
                <a:sym typeface="Barlow"/>
              </a:rPr>
              <a:t>Bar Plots: Frequency of target variable classes (Class = 0 or 1).</a:t>
            </a:r>
          </a:p>
          <a:p>
            <a:pPr algn="just" marL="609730" indent="-304865" lvl="1">
              <a:lnSpc>
                <a:spcPts val="3953"/>
              </a:lnSpc>
              <a:spcBef>
                <a:spcPct val="0"/>
              </a:spcBef>
              <a:buFont typeface="Arial"/>
              <a:buChar char="•"/>
            </a:pPr>
            <a:r>
              <a:rPr lang="en-US" sz="2824" spc="11">
                <a:solidFill>
                  <a:srgbClr val="FFFFFF"/>
                </a:solidFill>
                <a:latin typeface="Barlow"/>
                <a:ea typeface="Barlow"/>
                <a:cs typeface="Barlow"/>
                <a:sym typeface="Barlow"/>
              </a:rPr>
              <a:t>Correlation Heatmap: Visual representation of how features are correlated.</a:t>
            </a:r>
          </a:p>
          <a:p>
            <a:pPr algn="just" marL="609730" indent="-304865" lvl="1">
              <a:lnSpc>
                <a:spcPts val="3953"/>
              </a:lnSpc>
              <a:spcBef>
                <a:spcPct val="0"/>
              </a:spcBef>
              <a:buFont typeface="Arial"/>
              <a:buChar char="•"/>
            </a:pPr>
            <a:r>
              <a:rPr lang="en-US" sz="2824" spc="11">
                <a:solidFill>
                  <a:srgbClr val="FFFFFF"/>
                </a:solidFill>
                <a:latin typeface="Barlow"/>
                <a:ea typeface="Barlow"/>
                <a:cs typeface="Barlow"/>
                <a:sym typeface="Barlow"/>
              </a:rPr>
              <a:t>Box Plots: Detection of outliers in numerical features.</a:t>
            </a:r>
          </a:p>
          <a:p>
            <a:pPr algn="just" marL="0" indent="0" lvl="0">
              <a:lnSpc>
                <a:spcPts val="395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DAGZEf6oj6U</dc:identifier>
  <dcterms:modified xsi:type="dcterms:W3CDTF">2011-08-01T06:04:30Z</dcterms:modified>
  <cp:revision>1</cp:revision>
  <dc:title>Infosys Presentation</dc:title>
</cp:coreProperties>
</file>